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32" r:id="rId2"/>
    <p:sldMasterId id="2147483762" r:id="rId3"/>
    <p:sldMasterId id="2147483749" r:id="rId4"/>
    <p:sldMasterId id="2147483802" r:id="rId5"/>
  </p:sldMasterIdLst>
  <p:notesMasterIdLst>
    <p:notesMasterId r:id="rId29"/>
  </p:notesMasterIdLst>
  <p:handoutMasterIdLst>
    <p:handoutMasterId r:id="rId30"/>
  </p:handoutMasterIdLst>
  <p:sldIdLst>
    <p:sldId id="286" r:id="rId6"/>
    <p:sldId id="375" r:id="rId7"/>
    <p:sldId id="376" r:id="rId8"/>
    <p:sldId id="321" r:id="rId9"/>
    <p:sldId id="317" r:id="rId10"/>
    <p:sldId id="373" r:id="rId11"/>
    <p:sldId id="377" r:id="rId12"/>
    <p:sldId id="374" r:id="rId13"/>
    <p:sldId id="341" r:id="rId14"/>
    <p:sldId id="366" r:id="rId15"/>
    <p:sldId id="367" r:id="rId16"/>
    <p:sldId id="371" r:id="rId17"/>
    <p:sldId id="369" r:id="rId18"/>
    <p:sldId id="370" r:id="rId19"/>
    <p:sldId id="378" r:id="rId20"/>
    <p:sldId id="315" r:id="rId21"/>
    <p:sldId id="316" r:id="rId22"/>
    <p:sldId id="372" r:id="rId23"/>
    <p:sldId id="379" r:id="rId24"/>
    <p:sldId id="281" r:id="rId25"/>
    <p:sldId id="302" r:id="rId26"/>
    <p:sldId id="365" r:id="rId27"/>
    <p:sldId id="358"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9"/>
    <a:srgbClr val="758DAE"/>
    <a:srgbClr val="007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8D389-A4A1-4A9F-8A7C-3EB9245FED32}" v="43" dt="2022-02-09T05:20:04.643"/>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9322" autoAdjust="0"/>
  </p:normalViewPr>
  <p:slideViewPr>
    <p:cSldViewPr>
      <p:cViewPr varScale="1">
        <p:scale>
          <a:sx n="76" d="100"/>
          <a:sy n="76" d="100"/>
        </p:scale>
        <p:origin x="177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7" d="100"/>
          <a:sy n="77" d="100"/>
        </p:scale>
        <p:origin x="-21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4.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Curnow" userId="5f87209d-b62b-41bb-ba95-f2bc440a8a17" providerId="ADAL" clId="{D568D389-A4A1-4A9F-8A7C-3EB9245FED32}"/>
    <pc:docChg chg="undo custSel addSld modSld sldOrd">
      <pc:chgData name="Mandy Curnow" userId="5f87209d-b62b-41bb-ba95-f2bc440a8a17" providerId="ADAL" clId="{D568D389-A4A1-4A9F-8A7C-3EB9245FED32}" dt="2022-02-09T05:23:45.811" v="2075" actId="20577"/>
      <pc:docMkLst>
        <pc:docMk/>
      </pc:docMkLst>
      <pc:sldChg chg="ord">
        <pc:chgData name="Mandy Curnow" userId="5f87209d-b62b-41bb-ba95-f2bc440a8a17" providerId="ADAL" clId="{D568D389-A4A1-4A9F-8A7C-3EB9245FED32}" dt="2022-02-09T04:45:31.050" v="1951"/>
        <pc:sldMkLst>
          <pc:docMk/>
          <pc:sldMk cId="1898048405" sldId="302"/>
        </pc:sldMkLst>
      </pc:sldChg>
      <pc:sldChg chg="modSp">
        <pc:chgData name="Mandy Curnow" userId="5f87209d-b62b-41bb-ba95-f2bc440a8a17" providerId="ADAL" clId="{D568D389-A4A1-4A9F-8A7C-3EB9245FED32}" dt="2022-02-09T05:17:58.453" v="2054"/>
        <pc:sldMkLst>
          <pc:docMk/>
          <pc:sldMk cId="3117476381" sldId="341"/>
        </pc:sldMkLst>
        <pc:graphicFrameChg chg="mod">
          <ac:chgData name="Mandy Curnow" userId="5f87209d-b62b-41bb-ba95-f2bc440a8a17" providerId="ADAL" clId="{D568D389-A4A1-4A9F-8A7C-3EB9245FED32}" dt="2022-02-09T05:17:58.453" v="2054"/>
          <ac:graphicFrameMkLst>
            <pc:docMk/>
            <pc:sldMk cId="3117476381" sldId="341"/>
            <ac:graphicFrameMk id="6" creationId="{00000000-0008-0000-0000-000004000000}"/>
          </ac:graphicFrameMkLst>
        </pc:graphicFrameChg>
      </pc:sldChg>
      <pc:sldChg chg="ord">
        <pc:chgData name="Mandy Curnow" userId="5f87209d-b62b-41bb-ba95-f2bc440a8a17" providerId="ADAL" clId="{D568D389-A4A1-4A9F-8A7C-3EB9245FED32}" dt="2022-02-09T05:22:04.717" v="2063"/>
        <pc:sldMkLst>
          <pc:docMk/>
          <pc:sldMk cId="1800479202" sldId="358"/>
        </pc:sldMkLst>
      </pc:sldChg>
      <pc:sldChg chg="ord">
        <pc:chgData name="Mandy Curnow" userId="5f87209d-b62b-41bb-ba95-f2bc440a8a17" providerId="ADAL" clId="{D568D389-A4A1-4A9F-8A7C-3EB9245FED32}" dt="2022-02-09T04:45:32.543" v="1953"/>
        <pc:sldMkLst>
          <pc:docMk/>
          <pc:sldMk cId="746144778" sldId="365"/>
        </pc:sldMkLst>
      </pc:sldChg>
      <pc:sldChg chg="modSp">
        <pc:chgData name="Mandy Curnow" userId="5f87209d-b62b-41bb-ba95-f2bc440a8a17" providerId="ADAL" clId="{D568D389-A4A1-4A9F-8A7C-3EB9245FED32}" dt="2022-02-09T05:18:31.273" v="2059"/>
        <pc:sldMkLst>
          <pc:docMk/>
          <pc:sldMk cId="899170564" sldId="366"/>
        </pc:sldMkLst>
        <pc:graphicFrameChg chg="mod">
          <ac:chgData name="Mandy Curnow" userId="5f87209d-b62b-41bb-ba95-f2bc440a8a17" providerId="ADAL" clId="{D568D389-A4A1-4A9F-8A7C-3EB9245FED32}" dt="2022-02-09T05:18:31.273" v="2059"/>
          <ac:graphicFrameMkLst>
            <pc:docMk/>
            <pc:sldMk cId="899170564" sldId="366"/>
            <ac:graphicFrameMk id="3" creationId="{00000000-0008-0000-0200-000002000000}"/>
          </ac:graphicFrameMkLst>
        </pc:graphicFrameChg>
      </pc:sldChg>
      <pc:sldChg chg="modSp mod">
        <pc:chgData name="Mandy Curnow" userId="5f87209d-b62b-41bb-ba95-f2bc440a8a17" providerId="ADAL" clId="{D568D389-A4A1-4A9F-8A7C-3EB9245FED32}" dt="2022-02-09T04:15:32.494" v="302" actId="14734"/>
        <pc:sldMkLst>
          <pc:docMk/>
          <pc:sldMk cId="373813768" sldId="367"/>
        </pc:sldMkLst>
        <pc:graphicFrameChg chg="mod modGraphic">
          <ac:chgData name="Mandy Curnow" userId="5f87209d-b62b-41bb-ba95-f2bc440a8a17" providerId="ADAL" clId="{D568D389-A4A1-4A9F-8A7C-3EB9245FED32}" dt="2022-02-09T04:15:32.494" v="302" actId="14734"/>
          <ac:graphicFrameMkLst>
            <pc:docMk/>
            <pc:sldMk cId="373813768" sldId="367"/>
            <ac:graphicFrameMk id="3" creationId="{53AF80C3-8EE6-4785-A4EE-84033DDE3492}"/>
          </ac:graphicFrameMkLst>
        </pc:graphicFrameChg>
      </pc:sldChg>
      <pc:sldChg chg="modSp mod">
        <pc:chgData name="Mandy Curnow" userId="5f87209d-b62b-41bb-ba95-f2bc440a8a17" providerId="ADAL" clId="{D568D389-A4A1-4A9F-8A7C-3EB9245FED32}" dt="2022-02-09T05:23:45.811" v="2075" actId="20577"/>
        <pc:sldMkLst>
          <pc:docMk/>
          <pc:sldMk cId="3829136572" sldId="369"/>
        </pc:sldMkLst>
        <pc:spChg chg="mod">
          <ac:chgData name="Mandy Curnow" userId="5f87209d-b62b-41bb-ba95-f2bc440a8a17" providerId="ADAL" clId="{D568D389-A4A1-4A9F-8A7C-3EB9245FED32}" dt="2022-02-09T05:23:45.811" v="2075" actId="20577"/>
          <ac:spMkLst>
            <pc:docMk/>
            <pc:sldMk cId="3829136572" sldId="369"/>
            <ac:spMk id="9" creationId="{F87A46E2-9915-45B6-9701-E665F1A95D52}"/>
          </ac:spMkLst>
        </pc:spChg>
      </pc:sldChg>
      <pc:sldChg chg="modSp mod">
        <pc:chgData name="Mandy Curnow" userId="5f87209d-b62b-41bb-ba95-f2bc440a8a17" providerId="ADAL" clId="{D568D389-A4A1-4A9F-8A7C-3EB9245FED32}" dt="2022-02-09T05:22:17.655" v="2067" actId="27636"/>
        <pc:sldMkLst>
          <pc:docMk/>
          <pc:sldMk cId="622964020" sldId="371"/>
        </pc:sldMkLst>
        <pc:spChg chg="mod">
          <ac:chgData name="Mandy Curnow" userId="5f87209d-b62b-41bb-ba95-f2bc440a8a17" providerId="ADAL" clId="{D568D389-A4A1-4A9F-8A7C-3EB9245FED32}" dt="2022-02-09T05:22:17.655" v="2067" actId="27636"/>
          <ac:spMkLst>
            <pc:docMk/>
            <pc:sldMk cId="622964020" sldId="371"/>
            <ac:spMk id="2" creationId="{B94C95C2-A886-4C80-99CB-0CEC951750DC}"/>
          </ac:spMkLst>
        </pc:spChg>
        <pc:spChg chg="mod">
          <ac:chgData name="Mandy Curnow" userId="5f87209d-b62b-41bb-ba95-f2bc440a8a17" providerId="ADAL" clId="{D568D389-A4A1-4A9F-8A7C-3EB9245FED32}" dt="2022-02-09T04:21:53.481" v="377" actId="113"/>
          <ac:spMkLst>
            <pc:docMk/>
            <pc:sldMk cId="622964020" sldId="371"/>
            <ac:spMk id="3" creationId="{C7CF6222-2DBA-4844-B655-04E14EA2B56F}"/>
          </ac:spMkLst>
        </pc:spChg>
      </pc:sldChg>
      <pc:sldChg chg="addSp delSp modSp mod">
        <pc:chgData name="Mandy Curnow" userId="5f87209d-b62b-41bb-ba95-f2bc440a8a17" providerId="ADAL" clId="{D568D389-A4A1-4A9F-8A7C-3EB9245FED32}" dt="2022-02-09T04:45:12.397" v="1949" actId="1076"/>
        <pc:sldMkLst>
          <pc:docMk/>
          <pc:sldMk cId="3990016592" sldId="372"/>
        </pc:sldMkLst>
        <pc:spChg chg="del mod">
          <ac:chgData name="Mandy Curnow" userId="5f87209d-b62b-41bb-ba95-f2bc440a8a17" providerId="ADAL" clId="{D568D389-A4A1-4A9F-8A7C-3EB9245FED32}" dt="2022-02-09T04:44:22.617" v="1942" actId="478"/>
          <ac:spMkLst>
            <pc:docMk/>
            <pc:sldMk cId="3990016592" sldId="372"/>
            <ac:spMk id="5" creationId="{F9838625-634B-4C6D-A537-3683F0A9DA2C}"/>
          </ac:spMkLst>
        </pc:spChg>
        <pc:spChg chg="add del mod">
          <ac:chgData name="Mandy Curnow" userId="5f87209d-b62b-41bb-ba95-f2bc440a8a17" providerId="ADAL" clId="{D568D389-A4A1-4A9F-8A7C-3EB9245FED32}" dt="2022-02-09T04:37:30.748" v="1624" actId="478"/>
          <ac:spMkLst>
            <pc:docMk/>
            <pc:sldMk cId="3990016592" sldId="372"/>
            <ac:spMk id="6" creationId="{3FC526F5-F887-458F-973B-7749697F4A9D}"/>
          </ac:spMkLst>
        </pc:spChg>
        <pc:spChg chg="add del mod">
          <ac:chgData name="Mandy Curnow" userId="5f87209d-b62b-41bb-ba95-f2bc440a8a17" providerId="ADAL" clId="{D568D389-A4A1-4A9F-8A7C-3EB9245FED32}" dt="2022-02-09T04:37:49.682" v="1626"/>
          <ac:spMkLst>
            <pc:docMk/>
            <pc:sldMk cId="3990016592" sldId="372"/>
            <ac:spMk id="8" creationId="{883FC54A-CBE5-46D4-A4EF-A957F2B9F89C}"/>
          </ac:spMkLst>
        </pc:spChg>
        <pc:spChg chg="add del mod">
          <ac:chgData name="Mandy Curnow" userId="5f87209d-b62b-41bb-ba95-f2bc440a8a17" providerId="ADAL" clId="{D568D389-A4A1-4A9F-8A7C-3EB9245FED32}" dt="2022-02-09T04:39:27.425" v="1662"/>
          <ac:spMkLst>
            <pc:docMk/>
            <pc:sldMk cId="3990016592" sldId="372"/>
            <ac:spMk id="10" creationId="{EB9AB5FE-E0F7-48C0-A9E8-5875D3E4773C}"/>
          </ac:spMkLst>
        </pc:spChg>
        <pc:spChg chg="add mod">
          <ac:chgData name="Mandy Curnow" userId="5f87209d-b62b-41bb-ba95-f2bc440a8a17" providerId="ADAL" clId="{D568D389-A4A1-4A9F-8A7C-3EB9245FED32}" dt="2022-02-09T04:44:53.628" v="1948" actId="207"/>
          <ac:spMkLst>
            <pc:docMk/>
            <pc:sldMk cId="3990016592" sldId="372"/>
            <ac:spMk id="11" creationId="{1054E47A-7D3F-4EEF-8EEC-772F9F02EF41}"/>
          </ac:spMkLst>
        </pc:spChg>
        <pc:graphicFrameChg chg="add del">
          <ac:chgData name="Mandy Curnow" userId="5f87209d-b62b-41bb-ba95-f2bc440a8a17" providerId="ADAL" clId="{D568D389-A4A1-4A9F-8A7C-3EB9245FED32}" dt="2022-02-09T04:37:48.335" v="1625" actId="478"/>
          <ac:graphicFrameMkLst>
            <pc:docMk/>
            <pc:sldMk cId="3990016592" sldId="372"/>
            <ac:graphicFrameMk id="4" creationId="{3890B13F-501D-464D-9E6B-ADDCD0FB222C}"/>
          </ac:graphicFrameMkLst>
        </pc:graphicFrameChg>
        <pc:graphicFrameChg chg="add mod modGraphic">
          <ac:chgData name="Mandy Curnow" userId="5f87209d-b62b-41bb-ba95-f2bc440a8a17" providerId="ADAL" clId="{D568D389-A4A1-4A9F-8A7C-3EB9245FED32}" dt="2022-02-09T04:45:12.397" v="1949" actId="1076"/>
          <ac:graphicFrameMkLst>
            <pc:docMk/>
            <pc:sldMk cId="3990016592" sldId="372"/>
            <ac:graphicFrameMk id="9" creationId="{4EC502E1-B1F8-4F59-92E6-DA3609325239}"/>
          </ac:graphicFrameMkLst>
        </pc:graphicFrameChg>
      </pc:sldChg>
      <pc:sldChg chg="modNotesTx">
        <pc:chgData name="Mandy Curnow" userId="5f87209d-b62b-41bb-ba95-f2bc440a8a17" providerId="ADAL" clId="{D568D389-A4A1-4A9F-8A7C-3EB9245FED32}" dt="2022-02-09T03:18:30.434" v="202" actId="20577"/>
        <pc:sldMkLst>
          <pc:docMk/>
          <pc:sldMk cId="1934196152" sldId="373"/>
        </pc:sldMkLst>
      </pc:sldChg>
      <pc:sldChg chg="addSp delSp modSp mod">
        <pc:chgData name="Mandy Curnow" userId="5f87209d-b62b-41bb-ba95-f2bc440a8a17" providerId="ADAL" clId="{D568D389-A4A1-4A9F-8A7C-3EB9245FED32}" dt="2022-02-09T04:07:52.139" v="260" actId="14100"/>
        <pc:sldMkLst>
          <pc:docMk/>
          <pc:sldMk cId="3298579553" sldId="374"/>
        </pc:sldMkLst>
        <pc:graphicFrameChg chg="add mod">
          <ac:chgData name="Mandy Curnow" userId="5f87209d-b62b-41bb-ba95-f2bc440a8a17" providerId="ADAL" clId="{D568D389-A4A1-4A9F-8A7C-3EB9245FED32}" dt="2022-02-09T04:07:52.139" v="260" actId="14100"/>
          <ac:graphicFrameMkLst>
            <pc:docMk/>
            <pc:sldMk cId="3298579553" sldId="374"/>
            <ac:graphicFrameMk id="4" creationId="{00000000-0008-0000-0100-000005000000}"/>
          </ac:graphicFrameMkLst>
        </pc:graphicFrameChg>
        <pc:graphicFrameChg chg="del">
          <ac:chgData name="Mandy Curnow" userId="5f87209d-b62b-41bb-ba95-f2bc440a8a17" providerId="ADAL" clId="{D568D389-A4A1-4A9F-8A7C-3EB9245FED32}" dt="2022-02-09T04:07:45.575" v="256" actId="478"/>
          <ac:graphicFrameMkLst>
            <pc:docMk/>
            <pc:sldMk cId="3298579553" sldId="374"/>
            <ac:graphicFrameMk id="5" creationId="{00000000-0008-0000-0100-000005000000}"/>
          </ac:graphicFrameMkLst>
        </pc:graphicFrameChg>
      </pc:sldChg>
      <pc:sldChg chg="delSp mod modNotesTx">
        <pc:chgData name="Mandy Curnow" userId="5f87209d-b62b-41bb-ba95-f2bc440a8a17" providerId="ADAL" clId="{D568D389-A4A1-4A9F-8A7C-3EB9245FED32}" dt="2022-02-09T03:16:20.198" v="198" actId="478"/>
        <pc:sldMkLst>
          <pc:docMk/>
          <pc:sldMk cId="134379557" sldId="375"/>
        </pc:sldMkLst>
        <pc:picChg chg="del">
          <ac:chgData name="Mandy Curnow" userId="5f87209d-b62b-41bb-ba95-f2bc440a8a17" providerId="ADAL" clId="{D568D389-A4A1-4A9F-8A7C-3EB9245FED32}" dt="2022-02-09T03:16:20.198" v="198" actId="478"/>
          <ac:picMkLst>
            <pc:docMk/>
            <pc:sldMk cId="134379557" sldId="375"/>
            <ac:picMk id="5" creationId="{6FA44FF1-59D0-4CA2-A7D2-1B0ABA1C79ED}"/>
          </ac:picMkLst>
        </pc:picChg>
      </pc:sldChg>
      <pc:sldChg chg="addSp modSp new mod ord modNotesTx">
        <pc:chgData name="Mandy Curnow" userId="5f87209d-b62b-41bb-ba95-f2bc440a8a17" providerId="ADAL" clId="{D568D389-A4A1-4A9F-8A7C-3EB9245FED32}" dt="2022-02-09T05:17:00.482" v="2053"/>
        <pc:sldMkLst>
          <pc:docMk/>
          <pc:sldMk cId="1390901378" sldId="377"/>
        </pc:sldMkLst>
        <pc:graphicFrameChg chg="add mod">
          <ac:chgData name="Mandy Curnow" userId="5f87209d-b62b-41bb-ba95-f2bc440a8a17" providerId="ADAL" clId="{D568D389-A4A1-4A9F-8A7C-3EB9245FED32}" dt="2022-02-09T05:17:00.482" v="2053"/>
          <ac:graphicFrameMkLst>
            <pc:docMk/>
            <pc:sldMk cId="1390901378" sldId="377"/>
            <ac:graphicFrameMk id="2" creationId="{00000000-0008-0000-0300-000002000000}"/>
          </ac:graphicFrameMkLst>
        </pc:graphicFrameChg>
      </pc:sldChg>
      <pc:sldChg chg="modSp add mod">
        <pc:chgData name="Mandy Curnow" userId="5f87209d-b62b-41bb-ba95-f2bc440a8a17" providerId="ADAL" clId="{D568D389-A4A1-4A9F-8A7C-3EB9245FED32}" dt="2022-02-09T04:36:51.158" v="1622" actId="20577"/>
        <pc:sldMkLst>
          <pc:docMk/>
          <pc:sldMk cId="1134922886" sldId="378"/>
        </pc:sldMkLst>
        <pc:spChg chg="mod">
          <ac:chgData name="Mandy Curnow" userId="5f87209d-b62b-41bb-ba95-f2bc440a8a17" providerId="ADAL" clId="{D568D389-A4A1-4A9F-8A7C-3EB9245FED32}" dt="2022-02-09T04:23:50.131" v="404" actId="20577"/>
          <ac:spMkLst>
            <pc:docMk/>
            <pc:sldMk cId="1134922886" sldId="378"/>
            <ac:spMk id="2" creationId="{B94C95C2-A886-4C80-99CB-0CEC951750DC}"/>
          </ac:spMkLst>
        </pc:spChg>
        <pc:spChg chg="mod">
          <ac:chgData name="Mandy Curnow" userId="5f87209d-b62b-41bb-ba95-f2bc440a8a17" providerId="ADAL" clId="{D568D389-A4A1-4A9F-8A7C-3EB9245FED32}" dt="2022-02-09T04:36:51.158" v="1622" actId="20577"/>
          <ac:spMkLst>
            <pc:docMk/>
            <pc:sldMk cId="1134922886" sldId="378"/>
            <ac:spMk id="3" creationId="{C7CF6222-2DBA-4844-B655-04E14EA2B56F}"/>
          </ac:spMkLst>
        </pc:spChg>
      </pc:sldChg>
      <pc:sldChg chg="addSp modSp new mod">
        <pc:chgData name="Mandy Curnow" userId="5f87209d-b62b-41bb-ba95-f2bc440a8a17" providerId="ADAL" clId="{D568D389-A4A1-4A9F-8A7C-3EB9245FED32}" dt="2022-02-09T04:55:57.609" v="2044" actId="27636"/>
        <pc:sldMkLst>
          <pc:docMk/>
          <pc:sldMk cId="1977017507" sldId="379"/>
        </pc:sldMkLst>
        <pc:spChg chg="mod">
          <ac:chgData name="Mandy Curnow" userId="5f87209d-b62b-41bb-ba95-f2bc440a8a17" providerId="ADAL" clId="{D568D389-A4A1-4A9F-8A7C-3EB9245FED32}" dt="2022-02-09T04:55:57.609" v="2044" actId="27636"/>
          <ac:spMkLst>
            <pc:docMk/>
            <pc:sldMk cId="1977017507" sldId="379"/>
            <ac:spMk id="2" creationId="{932379D4-7529-493E-8DB4-612D109D8047}"/>
          </ac:spMkLst>
        </pc:spChg>
        <pc:spChg chg="mod">
          <ac:chgData name="Mandy Curnow" userId="5f87209d-b62b-41bb-ba95-f2bc440a8a17" providerId="ADAL" clId="{D568D389-A4A1-4A9F-8A7C-3EB9245FED32}" dt="2022-02-09T04:53:00.852" v="2006" actId="1076"/>
          <ac:spMkLst>
            <pc:docMk/>
            <pc:sldMk cId="1977017507" sldId="379"/>
            <ac:spMk id="3" creationId="{60FD96B9-6D4B-4E9B-840D-26EC37FF1AE2}"/>
          </ac:spMkLst>
        </pc:spChg>
        <pc:picChg chg="add mod">
          <ac:chgData name="Mandy Curnow" userId="5f87209d-b62b-41bb-ba95-f2bc440a8a17" providerId="ADAL" clId="{D568D389-A4A1-4A9F-8A7C-3EB9245FED32}" dt="2022-02-09T04:55:26.316" v="2013" actId="14100"/>
          <ac:picMkLst>
            <pc:docMk/>
            <pc:sldMk cId="1977017507" sldId="379"/>
            <ac:picMk id="5" creationId="{5E1AB64D-0690-407E-BA0C-C1FF683D4100}"/>
          </ac:picMkLst>
        </pc:picChg>
        <pc:picChg chg="add mod">
          <ac:chgData name="Mandy Curnow" userId="5f87209d-b62b-41bb-ba95-f2bc440a8a17" providerId="ADAL" clId="{D568D389-A4A1-4A9F-8A7C-3EB9245FED32}" dt="2022-02-09T04:52:05.500" v="1998" actId="1076"/>
          <ac:picMkLst>
            <pc:docMk/>
            <pc:sldMk cId="1977017507" sldId="379"/>
            <ac:picMk id="7" creationId="{D36AFC3B-C63F-4E86-BE75-1A72DF74627E}"/>
          </ac:picMkLst>
        </pc:picChg>
        <pc:picChg chg="add mod">
          <ac:chgData name="Mandy Curnow" userId="5f87209d-b62b-41bb-ba95-f2bc440a8a17" providerId="ADAL" clId="{D568D389-A4A1-4A9F-8A7C-3EB9245FED32}" dt="2022-02-09T04:55:23.909" v="2012" actId="14100"/>
          <ac:picMkLst>
            <pc:docMk/>
            <pc:sldMk cId="1977017507" sldId="379"/>
            <ac:picMk id="9" creationId="{323F94B4-B304-4C20-8CB4-1A3E6F8832C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agov01-my.sharepoint.com/personal/mandy_curnow_dpird_wa_gov_au/Documents/Documents/Livestock%20Systems%20R&amp;D/climate%20Change/Animal%20Emissions/emissions%20WA%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urnowm\OneDrive%20-%20Department%20of%20Primary%20Industries%20and%20Regional%20Development\Documents\Livestock%20Systems%20R&amp;D\climate%20Change\Animal%20Emissions\sheep%20cattle%20emissions%20WA%20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agov01-my.sharepoint.com/personal/mandy_curnow_dpird_wa_gov_au/Documents/Documents/Livestock%20Systems%20R&amp;D/climate%20Change/Emissions%20data/emissions%20WA%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agov01-my.sharepoint.com/personal/mandy_curnow_dpird_wa_gov_au/Documents/Documents/Livestock%20Systems%20R&amp;D/climate%20Change/Emissions%20data/emissions%20WA%20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agov01-my.sharepoint.com/personal/mandy_curnow_dpird_wa_gov_au/Documents/Documents/Livestock%20Systems%20R&amp;D/climate%20Change/Animal%20Emissions/emissions%20WA%20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wagov01-my.sharepoint.com/personal/mandy_curnow_dpird_wa_gov_au/Documents/Documents/Livestock%20Systems%20R&amp;D/climate%20Change/Animal%20Emissions/emissions%20WA%20201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8719856619864"/>
          <c:y val="3.8154699965313912E-2"/>
          <c:w val="0.84206886153793881"/>
          <c:h val="0.7755979494341898"/>
        </c:manualLayout>
      </c:layout>
      <c:barChart>
        <c:barDir val="col"/>
        <c:grouping val="clustered"/>
        <c:varyColors val="0"/>
        <c:ser>
          <c:idx val="1"/>
          <c:order val="1"/>
          <c:tx>
            <c:strRef>
              <c:f>'state data'!$A$3</c:f>
              <c:strCache>
                <c:ptCount val="1"/>
                <c:pt idx="0">
                  <c:v>1 Energy (92%)</c:v>
                </c:pt>
              </c:strCache>
            </c:strRef>
          </c:tx>
          <c:spPr>
            <a:solidFill>
              <a:schemeClr val="accent2"/>
            </a:solidFill>
            <a:ln>
              <a:noFill/>
            </a:ln>
            <a:effectLst/>
          </c:spPr>
          <c:invertIfNegative val="0"/>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data'!$B$3:$AE$3</c:f>
              <c:numCache>
                <c:formatCode>#,##0.00</c:formatCode>
                <c:ptCount val="30"/>
                <c:pt idx="0">
                  <c:v>32797.11</c:v>
                </c:pt>
                <c:pt idx="1">
                  <c:v>34692.720000000001</c:v>
                </c:pt>
                <c:pt idx="2">
                  <c:v>35811.949999999997</c:v>
                </c:pt>
                <c:pt idx="3">
                  <c:v>37015.5</c:v>
                </c:pt>
                <c:pt idx="4">
                  <c:v>38505.269999999997</c:v>
                </c:pt>
                <c:pt idx="5">
                  <c:v>41201.1</c:v>
                </c:pt>
                <c:pt idx="6">
                  <c:v>42886.74</c:v>
                </c:pt>
                <c:pt idx="7">
                  <c:v>43755.12</c:v>
                </c:pt>
                <c:pt idx="8">
                  <c:v>44361.83</c:v>
                </c:pt>
                <c:pt idx="9">
                  <c:v>44838.19</c:v>
                </c:pt>
                <c:pt idx="10">
                  <c:v>46163.839999999997</c:v>
                </c:pt>
                <c:pt idx="11">
                  <c:v>47418.65</c:v>
                </c:pt>
                <c:pt idx="12">
                  <c:v>48267.53</c:v>
                </c:pt>
                <c:pt idx="13">
                  <c:v>48387.7</c:v>
                </c:pt>
                <c:pt idx="14">
                  <c:v>48560.65</c:v>
                </c:pt>
                <c:pt idx="15">
                  <c:v>50553.29</c:v>
                </c:pt>
                <c:pt idx="16">
                  <c:v>50601.94</c:v>
                </c:pt>
                <c:pt idx="17">
                  <c:v>52058.3</c:v>
                </c:pt>
                <c:pt idx="18">
                  <c:v>53050.98</c:v>
                </c:pt>
                <c:pt idx="19">
                  <c:v>57243.26</c:v>
                </c:pt>
                <c:pt idx="20">
                  <c:v>56758.34</c:v>
                </c:pt>
                <c:pt idx="21">
                  <c:v>59584.14</c:v>
                </c:pt>
                <c:pt idx="22">
                  <c:v>62217.07</c:v>
                </c:pt>
                <c:pt idx="23">
                  <c:v>66620.52</c:v>
                </c:pt>
                <c:pt idx="24">
                  <c:v>67680.350000000006</c:v>
                </c:pt>
                <c:pt idx="25">
                  <c:v>68236.759999999995</c:v>
                </c:pt>
                <c:pt idx="26">
                  <c:v>71968.47</c:v>
                </c:pt>
                <c:pt idx="27">
                  <c:v>78282.039999999994</c:v>
                </c:pt>
                <c:pt idx="28">
                  <c:v>82456.460000000006</c:v>
                </c:pt>
                <c:pt idx="29">
                  <c:v>84336.75</c:v>
                </c:pt>
              </c:numCache>
            </c:numRef>
          </c:val>
          <c:extLst>
            <c:ext xmlns:c16="http://schemas.microsoft.com/office/drawing/2014/chart" uri="{C3380CC4-5D6E-409C-BE32-E72D297353CC}">
              <c16:uniqueId val="{00000000-D63C-4009-9CC6-BD8D89499162}"/>
            </c:ext>
          </c:extLst>
        </c:ser>
        <c:ser>
          <c:idx val="2"/>
          <c:order val="2"/>
          <c:tx>
            <c:strRef>
              <c:f>'state data'!$A$4</c:f>
              <c:strCache>
                <c:ptCount val="1"/>
                <c:pt idx="0">
                  <c:v>2 Industrial Processes (5%)</c:v>
                </c:pt>
              </c:strCache>
            </c:strRef>
          </c:tx>
          <c:spPr>
            <a:solidFill>
              <a:schemeClr val="accent3"/>
            </a:solidFill>
            <a:ln>
              <a:noFill/>
            </a:ln>
            <a:effectLst/>
          </c:spPr>
          <c:invertIfNegative val="0"/>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data'!$B$4:$AE$4</c:f>
              <c:numCache>
                <c:formatCode>#,##0.00</c:formatCode>
                <c:ptCount val="30"/>
                <c:pt idx="0">
                  <c:v>1797.29</c:v>
                </c:pt>
                <c:pt idx="1">
                  <c:v>1608.5</c:v>
                </c:pt>
                <c:pt idx="2">
                  <c:v>1788.05</c:v>
                </c:pt>
                <c:pt idx="3">
                  <c:v>1982.31</c:v>
                </c:pt>
                <c:pt idx="4">
                  <c:v>1979.03</c:v>
                </c:pt>
                <c:pt idx="5">
                  <c:v>2001.24</c:v>
                </c:pt>
                <c:pt idx="6">
                  <c:v>2183.94</c:v>
                </c:pt>
                <c:pt idx="7">
                  <c:v>2284.33</c:v>
                </c:pt>
                <c:pt idx="8">
                  <c:v>2569.86</c:v>
                </c:pt>
                <c:pt idx="9">
                  <c:v>2664.07</c:v>
                </c:pt>
                <c:pt idx="10">
                  <c:v>3105.8</c:v>
                </c:pt>
                <c:pt idx="11">
                  <c:v>4391.75</c:v>
                </c:pt>
                <c:pt idx="12">
                  <c:v>4554.1400000000003</c:v>
                </c:pt>
                <c:pt idx="13">
                  <c:v>5343.08</c:v>
                </c:pt>
                <c:pt idx="14">
                  <c:v>5304.71</c:v>
                </c:pt>
                <c:pt idx="15">
                  <c:v>3840.95</c:v>
                </c:pt>
                <c:pt idx="16">
                  <c:v>4647.12</c:v>
                </c:pt>
                <c:pt idx="17">
                  <c:v>5308.75</c:v>
                </c:pt>
                <c:pt idx="18">
                  <c:v>4708.22</c:v>
                </c:pt>
                <c:pt idx="19">
                  <c:v>4810.33</c:v>
                </c:pt>
                <c:pt idx="20">
                  <c:v>5368.76</c:v>
                </c:pt>
                <c:pt idx="21">
                  <c:v>5155.93</c:v>
                </c:pt>
                <c:pt idx="22">
                  <c:v>5260.11</c:v>
                </c:pt>
                <c:pt idx="23">
                  <c:v>4578.38</c:v>
                </c:pt>
                <c:pt idx="24">
                  <c:v>4675.09</c:v>
                </c:pt>
                <c:pt idx="25">
                  <c:v>4677.8100000000004</c:v>
                </c:pt>
                <c:pt idx="26">
                  <c:v>4530.3100000000004</c:v>
                </c:pt>
                <c:pt idx="27">
                  <c:v>4606.7</c:v>
                </c:pt>
                <c:pt idx="28">
                  <c:v>4679.3599999999997</c:v>
                </c:pt>
                <c:pt idx="29">
                  <c:v>4343.6499999999996</c:v>
                </c:pt>
              </c:numCache>
            </c:numRef>
          </c:val>
          <c:extLst>
            <c:ext xmlns:c16="http://schemas.microsoft.com/office/drawing/2014/chart" uri="{C3380CC4-5D6E-409C-BE32-E72D297353CC}">
              <c16:uniqueId val="{00000001-D63C-4009-9CC6-BD8D89499162}"/>
            </c:ext>
          </c:extLst>
        </c:ser>
        <c:ser>
          <c:idx val="3"/>
          <c:order val="3"/>
          <c:tx>
            <c:strRef>
              <c:f>'state data'!$A$5</c:f>
              <c:strCache>
                <c:ptCount val="1"/>
                <c:pt idx="0">
                  <c:v>3 Agriculture (11%)</c:v>
                </c:pt>
              </c:strCache>
            </c:strRef>
          </c:tx>
          <c:spPr>
            <a:solidFill>
              <a:schemeClr val="accent4"/>
            </a:solidFill>
            <a:ln>
              <a:noFill/>
            </a:ln>
            <a:effectLst/>
          </c:spPr>
          <c:invertIfNegative val="0"/>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data'!$B$5:$AE$5</c:f>
              <c:numCache>
                <c:formatCode>#,##0.00</c:formatCode>
                <c:ptCount val="30"/>
                <c:pt idx="0">
                  <c:v>12654.18</c:v>
                </c:pt>
                <c:pt idx="1">
                  <c:v>12183.96</c:v>
                </c:pt>
                <c:pt idx="2">
                  <c:v>11965.77</c:v>
                </c:pt>
                <c:pt idx="3">
                  <c:v>11715.61</c:v>
                </c:pt>
                <c:pt idx="4">
                  <c:v>11706.52</c:v>
                </c:pt>
                <c:pt idx="5">
                  <c:v>11392.83</c:v>
                </c:pt>
                <c:pt idx="6">
                  <c:v>11436.2</c:v>
                </c:pt>
                <c:pt idx="7">
                  <c:v>11113.7</c:v>
                </c:pt>
                <c:pt idx="8">
                  <c:v>11249.83</c:v>
                </c:pt>
                <c:pt idx="9">
                  <c:v>11062.35</c:v>
                </c:pt>
                <c:pt idx="10">
                  <c:v>11413.93</c:v>
                </c:pt>
                <c:pt idx="11">
                  <c:v>10470.799999999999</c:v>
                </c:pt>
                <c:pt idx="12">
                  <c:v>10646.53</c:v>
                </c:pt>
                <c:pt idx="13">
                  <c:v>10350.709999999999</c:v>
                </c:pt>
                <c:pt idx="14">
                  <c:v>11530.92</c:v>
                </c:pt>
                <c:pt idx="15">
                  <c:v>11447.26</c:v>
                </c:pt>
                <c:pt idx="16">
                  <c:v>11091.53</c:v>
                </c:pt>
                <c:pt idx="17">
                  <c:v>10531.66</c:v>
                </c:pt>
                <c:pt idx="18">
                  <c:v>9772.16</c:v>
                </c:pt>
                <c:pt idx="19">
                  <c:v>9831.1</c:v>
                </c:pt>
                <c:pt idx="20">
                  <c:v>9730.24</c:v>
                </c:pt>
                <c:pt idx="21">
                  <c:v>8747.59</c:v>
                </c:pt>
                <c:pt idx="22">
                  <c:v>9222.74</c:v>
                </c:pt>
                <c:pt idx="23">
                  <c:v>9003.15</c:v>
                </c:pt>
                <c:pt idx="24">
                  <c:v>9696.86</c:v>
                </c:pt>
                <c:pt idx="25">
                  <c:v>9877.85</c:v>
                </c:pt>
                <c:pt idx="26">
                  <c:v>9889.89</c:v>
                </c:pt>
                <c:pt idx="27">
                  <c:v>9997.19</c:v>
                </c:pt>
                <c:pt idx="28">
                  <c:v>9770.9</c:v>
                </c:pt>
                <c:pt idx="29">
                  <c:v>9874.1200000000008</c:v>
                </c:pt>
              </c:numCache>
            </c:numRef>
          </c:val>
          <c:extLst>
            <c:ext xmlns:c16="http://schemas.microsoft.com/office/drawing/2014/chart" uri="{C3380CC4-5D6E-409C-BE32-E72D297353CC}">
              <c16:uniqueId val="{00000002-D63C-4009-9CC6-BD8D89499162}"/>
            </c:ext>
          </c:extLst>
        </c:ser>
        <c:ser>
          <c:idx val="4"/>
          <c:order val="4"/>
          <c:tx>
            <c:strRef>
              <c:f>'state data'!$A$6</c:f>
              <c:strCache>
                <c:ptCount val="1"/>
                <c:pt idx="0">
                  <c:v>4 Land Use, Land-Use Change (-9%)</c:v>
                </c:pt>
              </c:strCache>
            </c:strRef>
          </c:tx>
          <c:spPr>
            <a:solidFill>
              <a:schemeClr val="accent5"/>
            </a:solidFill>
            <a:ln>
              <a:noFill/>
            </a:ln>
            <a:effectLst/>
          </c:spPr>
          <c:invertIfNegative val="0"/>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data'!$B$6:$AE$6</c:f>
              <c:numCache>
                <c:formatCode>#,##0.00</c:formatCode>
                <c:ptCount val="30"/>
                <c:pt idx="0">
                  <c:v>28687.69</c:v>
                </c:pt>
                <c:pt idx="1">
                  <c:v>26026.48</c:v>
                </c:pt>
                <c:pt idx="2">
                  <c:v>16612.189999999999</c:v>
                </c:pt>
                <c:pt idx="3">
                  <c:v>14818.63</c:v>
                </c:pt>
                <c:pt idx="4">
                  <c:v>16560.73</c:v>
                </c:pt>
                <c:pt idx="5">
                  <c:v>10839.3</c:v>
                </c:pt>
                <c:pt idx="6">
                  <c:v>11517.32</c:v>
                </c:pt>
                <c:pt idx="7">
                  <c:v>11258.47</c:v>
                </c:pt>
                <c:pt idx="8">
                  <c:v>4565.24</c:v>
                </c:pt>
                <c:pt idx="9">
                  <c:v>1867.93</c:v>
                </c:pt>
                <c:pt idx="10" formatCode="General">
                  <c:v>284.14</c:v>
                </c:pt>
                <c:pt idx="11">
                  <c:v>1887.68</c:v>
                </c:pt>
                <c:pt idx="12">
                  <c:v>1207.8900000000001</c:v>
                </c:pt>
                <c:pt idx="13">
                  <c:v>7649.86</c:v>
                </c:pt>
                <c:pt idx="14">
                  <c:v>3403.36</c:v>
                </c:pt>
                <c:pt idx="15">
                  <c:v>8573.08</c:v>
                </c:pt>
                <c:pt idx="16">
                  <c:v>5293.34</c:v>
                </c:pt>
                <c:pt idx="17">
                  <c:v>12168.72</c:v>
                </c:pt>
                <c:pt idx="18">
                  <c:v>11365.89</c:v>
                </c:pt>
                <c:pt idx="19">
                  <c:v>11340.49</c:v>
                </c:pt>
                <c:pt idx="20">
                  <c:v>8938.24</c:v>
                </c:pt>
                <c:pt idx="21">
                  <c:v>-1879.94</c:v>
                </c:pt>
                <c:pt idx="22">
                  <c:v>-3835.86</c:v>
                </c:pt>
                <c:pt idx="23">
                  <c:v>-3553.71</c:v>
                </c:pt>
                <c:pt idx="24">
                  <c:v>-7287.84</c:v>
                </c:pt>
                <c:pt idx="25">
                  <c:v>-4579.66</c:v>
                </c:pt>
                <c:pt idx="26">
                  <c:v>-4109.38</c:v>
                </c:pt>
                <c:pt idx="27">
                  <c:v>-13505.6</c:v>
                </c:pt>
                <c:pt idx="28">
                  <c:v>-12908.39</c:v>
                </c:pt>
                <c:pt idx="29">
                  <c:v>-8606.2900000000009</c:v>
                </c:pt>
              </c:numCache>
            </c:numRef>
          </c:val>
          <c:extLst>
            <c:ext xmlns:c16="http://schemas.microsoft.com/office/drawing/2014/chart" uri="{C3380CC4-5D6E-409C-BE32-E72D297353CC}">
              <c16:uniqueId val="{00000003-D63C-4009-9CC6-BD8D89499162}"/>
            </c:ext>
          </c:extLst>
        </c:ser>
        <c:ser>
          <c:idx val="5"/>
          <c:order val="5"/>
          <c:tx>
            <c:strRef>
              <c:f>'state data'!$A$7</c:f>
              <c:strCache>
                <c:ptCount val="1"/>
                <c:pt idx="0">
                  <c:v>5 Waste (2%)</c:v>
                </c:pt>
              </c:strCache>
            </c:strRef>
          </c:tx>
          <c:spPr>
            <a:solidFill>
              <a:schemeClr val="accent6"/>
            </a:solidFill>
            <a:ln>
              <a:noFill/>
            </a:ln>
            <a:effectLst/>
          </c:spPr>
          <c:invertIfNegative val="0"/>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data'!$B$7:$AE$7</c:f>
              <c:numCache>
                <c:formatCode>#,##0.00</c:formatCode>
                <c:ptCount val="30"/>
                <c:pt idx="0">
                  <c:v>1894.94</c:v>
                </c:pt>
                <c:pt idx="1">
                  <c:v>1981.09</c:v>
                </c:pt>
                <c:pt idx="2">
                  <c:v>1977.92</c:v>
                </c:pt>
                <c:pt idx="3">
                  <c:v>1976.81</c:v>
                </c:pt>
                <c:pt idx="4">
                  <c:v>1979.83</c:v>
                </c:pt>
                <c:pt idx="5">
                  <c:v>1981.44</c:v>
                </c:pt>
                <c:pt idx="6">
                  <c:v>1989.61</c:v>
                </c:pt>
                <c:pt idx="7">
                  <c:v>2004.58</c:v>
                </c:pt>
                <c:pt idx="8">
                  <c:v>2020.45</c:v>
                </c:pt>
                <c:pt idx="9">
                  <c:v>2065.2399999999998</c:v>
                </c:pt>
                <c:pt idx="10">
                  <c:v>2109.5500000000002</c:v>
                </c:pt>
                <c:pt idx="11">
                  <c:v>2165.2600000000002</c:v>
                </c:pt>
                <c:pt idx="12">
                  <c:v>2006.9</c:v>
                </c:pt>
                <c:pt idx="13">
                  <c:v>1596.1</c:v>
                </c:pt>
                <c:pt idx="14">
                  <c:v>1498.4</c:v>
                </c:pt>
                <c:pt idx="15">
                  <c:v>1612.29</c:v>
                </c:pt>
                <c:pt idx="16">
                  <c:v>1560.34</c:v>
                </c:pt>
                <c:pt idx="17">
                  <c:v>1706.26</c:v>
                </c:pt>
                <c:pt idx="18">
                  <c:v>1703.38</c:v>
                </c:pt>
                <c:pt idx="19">
                  <c:v>1688.51</c:v>
                </c:pt>
                <c:pt idx="20">
                  <c:v>2025.86</c:v>
                </c:pt>
                <c:pt idx="21">
                  <c:v>2048.87</c:v>
                </c:pt>
                <c:pt idx="22">
                  <c:v>1977.85</c:v>
                </c:pt>
                <c:pt idx="23">
                  <c:v>1947.25</c:v>
                </c:pt>
                <c:pt idx="24">
                  <c:v>1919.73</c:v>
                </c:pt>
                <c:pt idx="25">
                  <c:v>1828.47</c:v>
                </c:pt>
                <c:pt idx="26">
                  <c:v>2080.5100000000002</c:v>
                </c:pt>
                <c:pt idx="27">
                  <c:v>1946.56</c:v>
                </c:pt>
                <c:pt idx="28">
                  <c:v>1809.89</c:v>
                </c:pt>
                <c:pt idx="29">
                  <c:v>1903.36</c:v>
                </c:pt>
              </c:numCache>
            </c:numRef>
          </c:val>
          <c:extLst>
            <c:ext xmlns:c16="http://schemas.microsoft.com/office/drawing/2014/chart" uri="{C3380CC4-5D6E-409C-BE32-E72D297353CC}">
              <c16:uniqueId val="{00000004-D63C-4009-9CC6-BD8D89499162}"/>
            </c:ext>
          </c:extLst>
        </c:ser>
        <c:dLbls>
          <c:showLegendKey val="0"/>
          <c:showVal val="0"/>
          <c:showCatName val="0"/>
          <c:showSerName val="0"/>
          <c:showPercent val="0"/>
          <c:showBubbleSize val="0"/>
        </c:dLbls>
        <c:gapWidth val="150"/>
        <c:axId val="2010463215"/>
        <c:axId val="2010464047"/>
        <c:extLst>
          <c:ext xmlns:c15="http://schemas.microsoft.com/office/drawing/2012/chart" uri="{02D57815-91ED-43cb-92C2-25804820EDAC}">
            <c15:filteredBarSeries>
              <c15:ser>
                <c:idx val="0"/>
                <c:order val="0"/>
                <c:tx>
                  <c:strRef>
                    <c:extLst>
                      <c:ext uri="{02D57815-91ED-43cb-92C2-25804820EDAC}">
                        <c15:formulaRef>
                          <c15:sqref>'state data'!$A$2</c15:sqref>
                        </c15:formulaRef>
                      </c:ext>
                    </c:extLst>
                    <c:strCache>
                      <c:ptCount val="1"/>
                      <c:pt idx="0">
                        <c:v>Sector</c:v>
                      </c:pt>
                    </c:strCache>
                  </c:strRef>
                </c:tx>
                <c:spPr>
                  <a:solidFill>
                    <a:schemeClr val="accent1"/>
                  </a:solidFill>
                  <a:ln>
                    <a:noFill/>
                  </a:ln>
                  <a:effectLst/>
                </c:spPr>
                <c:invertIfNegative val="0"/>
                <c:cat>
                  <c:numRef>
                    <c:extLst>
                      <c:ext uri="{02D57815-91ED-43cb-92C2-25804820EDAC}">
                        <c15:formulaRef>
                          <c15:sqref>'state data'!$B$2:$AE$2</c15:sqref>
                        </c15:formulaRef>
                      </c:ext>
                    </c:extLst>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extLst>
                      <c:ext uri="{02D57815-91ED-43cb-92C2-25804820EDAC}">
                        <c15:formulaRef>
                          <c15:sqref>'state data'!$B$2:$AE$2</c15:sqref>
                        </c15:formulaRef>
                      </c:ext>
                    </c:extLst>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val>
                <c:extLst>
                  <c:ext xmlns:c16="http://schemas.microsoft.com/office/drawing/2014/chart" uri="{C3380CC4-5D6E-409C-BE32-E72D297353CC}">
                    <c16:uniqueId val="{00000006-D63C-4009-9CC6-BD8D89499162}"/>
                  </c:ext>
                </c:extLst>
              </c15:ser>
            </c15:filteredBarSeries>
          </c:ext>
        </c:extLst>
      </c:barChart>
      <c:lineChart>
        <c:grouping val="standard"/>
        <c:varyColors val="0"/>
        <c:ser>
          <c:idx val="6"/>
          <c:order val="6"/>
          <c:tx>
            <c:strRef>
              <c:f>'state data'!$A$8</c:f>
              <c:strCache>
                <c:ptCount val="1"/>
                <c:pt idx="0">
                  <c:v> Total UNFCCC</c:v>
                </c:pt>
              </c:strCache>
            </c:strRef>
          </c:tx>
          <c:spPr>
            <a:ln w="28575" cap="rnd">
              <a:solidFill>
                <a:schemeClr val="accent1">
                  <a:lumMod val="60000"/>
                </a:schemeClr>
              </a:solidFill>
              <a:round/>
            </a:ln>
            <a:effectLst/>
          </c:spPr>
          <c:marker>
            <c:symbol val="none"/>
          </c:marker>
          <c:cat>
            <c:numRef>
              <c:f>'state data'!$B$2:$AE$2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'state data'!$B$8:$AE$8</c:f>
              <c:numCache>
                <c:formatCode>#,##0.00</c:formatCode>
                <c:ptCount val="30"/>
                <c:pt idx="0">
                  <c:v>77831.210000000006</c:v>
                </c:pt>
                <c:pt idx="1">
                  <c:v>76492.75</c:v>
                </c:pt>
                <c:pt idx="2">
                  <c:v>68155.88</c:v>
                </c:pt>
                <c:pt idx="3">
                  <c:v>67508.86</c:v>
                </c:pt>
                <c:pt idx="4">
                  <c:v>70731.39</c:v>
                </c:pt>
                <c:pt idx="5">
                  <c:v>67415.899999999994</c:v>
                </c:pt>
                <c:pt idx="6">
                  <c:v>70013.789999999994</c:v>
                </c:pt>
                <c:pt idx="7">
                  <c:v>70416.2</c:v>
                </c:pt>
                <c:pt idx="8">
                  <c:v>64767.21</c:v>
                </c:pt>
                <c:pt idx="9">
                  <c:v>62497.78</c:v>
                </c:pt>
                <c:pt idx="10">
                  <c:v>63077.26</c:v>
                </c:pt>
                <c:pt idx="11">
                  <c:v>66334.14</c:v>
                </c:pt>
                <c:pt idx="12">
                  <c:v>66682.990000000005</c:v>
                </c:pt>
                <c:pt idx="13">
                  <c:v>73327.44</c:v>
                </c:pt>
                <c:pt idx="14">
                  <c:v>70298.03</c:v>
                </c:pt>
                <c:pt idx="15">
                  <c:v>76026.880000000005</c:v>
                </c:pt>
                <c:pt idx="16">
                  <c:v>73194.259999999995</c:v>
                </c:pt>
                <c:pt idx="17">
                  <c:v>81773.69</c:v>
                </c:pt>
                <c:pt idx="18">
                  <c:v>80600.62</c:v>
                </c:pt>
                <c:pt idx="19">
                  <c:v>84913.7</c:v>
                </c:pt>
                <c:pt idx="20">
                  <c:v>82821.45</c:v>
                </c:pt>
                <c:pt idx="21">
                  <c:v>73656.59</c:v>
                </c:pt>
                <c:pt idx="22">
                  <c:v>74841.919999999998</c:v>
                </c:pt>
                <c:pt idx="23">
                  <c:v>78595.58</c:v>
                </c:pt>
                <c:pt idx="24">
                  <c:v>76684.179999999993</c:v>
                </c:pt>
                <c:pt idx="25">
                  <c:v>80041.22</c:v>
                </c:pt>
                <c:pt idx="26">
                  <c:v>84359.8</c:v>
                </c:pt>
                <c:pt idx="27">
                  <c:v>81326.89</c:v>
                </c:pt>
                <c:pt idx="28">
                  <c:v>85808.22</c:v>
                </c:pt>
                <c:pt idx="29">
                  <c:v>91851.58</c:v>
                </c:pt>
              </c:numCache>
            </c:numRef>
          </c:val>
          <c:smooth val="0"/>
          <c:extLst>
            <c:ext xmlns:c16="http://schemas.microsoft.com/office/drawing/2014/chart" uri="{C3380CC4-5D6E-409C-BE32-E72D297353CC}">
              <c16:uniqueId val="{00000005-D63C-4009-9CC6-BD8D89499162}"/>
            </c:ext>
          </c:extLst>
        </c:ser>
        <c:dLbls>
          <c:showLegendKey val="0"/>
          <c:showVal val="0"/>
          <c:showCatName val="0"/>
          <c:showSerName val="0"/>
          <c:showPercent val="0"/>
          <c:showBubbleSize val="0"/>
        </c:dLbls>
        <c:marker val="1"/>
        <c:smooth val="0"/>
        <c:axId val="2010463215"/>
        <c:axId val="2010464047"/>
      </c:lineChart>
      <c:catAx>
        <c:axId val="201046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0464047"/>
        <c:crosses val="autoZero"/>
        <c:auto val="1"/>
        <c:lblAlgn val="ctr"/>
        <c:lblOffset val="100"/>
        <c:noMultiLvlLbl val="0"/>
      </c:catAx>
      <c:valAx>
        <c:axId val="2010464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0463215"/>
        <c:crosses val="autoZero"/>
        <c:crossBetween val="between"/>
      </c:valAx>
      <c:spPr>
        <a:noFill/>
        <a:ln>
          <a:noFill/>
        </a:ln>
        <a:effectLst/>
      </c:spPr>
    </c:plotArea>
    <c:legend>
      <c:legendPos val="b"/>
      <c:layout>
        <c:manualLayout>
          <c:xMode val="edge"/>
          <c:yMode val="edge"/>
          <c:x val="3.898211145936855E-2"/>
          <c:y val="0.84339954290793084"/>
          <c:w val="0.9139449498424348"/>
          <c:h val="0.121914430142682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a:t>WA agriculture</a:t>
            </a:r>
            <a:r>
              <a:rPr lang="en-AU" sz="1600" baseline="0"/>
              <a:t> emissions </a:t>
            </a:r>
            <a:endParaRPr lang="en-AU"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'state data'!$A$12</c:f>
              <c:strCache>
                <c:ptCount val="1"/>
                <c:pt idx="0">
                  <c:v>3.A Enteric Fermentation</c:v>
                </c:pt>
              </c:strCache>
            </c:strRef>
          </c:tx>
          <c:spPr>
            <a:solidFill>
              <a:schemeClr val="accent2"/>
            </a:solidFill>
            <a:ln>
              <a:noFill/>
            </a:ln>
            <a:effectLst/>
          </c:spPr>
          <c:invertIfNegative val="0"/>
          <c:cat>
            <c:numRef>
              <c:f>'state data'!$B$11:$AE$11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extLst/>
            </c:numRef>
          </c:cat>
          <c:val>
            <c:numRef>
              <c:f>'state data'!$B$12:$AE$12</c:f>
              <c:numCache>
                <c:formatCode>#,##0.00</c:formatCode>
                <c:ptCount val="15"/>
                <c:pt idx="0">
                  <c:v>7770.55</c:v>
                </c:pt>
                <c:pt idx="1">
                  <c:v>7484.2</c:v>
                </c:pt>
                <c:pt idx="2">
                  <c:v>7232.15</c:v>
                </c:pt>
                <c:pt idx="3">
                  <c:v>6469.76</c:v>
                </c:pt>
                <c:pt idx="4">
                  <c:v>6284.64</c:v>
                </c:pt>
                <c:pt idx="5">
                  <c:v>6164.96</c:v>
                </c:pt>
                <c:pt idx="6">
                  <c:v>5589.35</c:v>
                </c:pt>
                <c:pt idx="7">
                  <c:v>5627.64</c:v>
                </c:pt>
                <c:pt idx="8">
                  <c:v>5650.71</c:v>
                </c:pt>
                <c:pt idx="9">
                  <c:v>5630.49</c:v>
                </c:pt>
                <c:pt idx="10">
                  <c:v>5897.17</c:v>
                </c:pt>
                <c:pt idx="11">
                  <c:v>5814.07</c:v>
                </c:pt>
                <c:pt idx="12">
                  <c:v>5801.47</c:v>
                </c:pt>
                <c:pt idx="13">
                  <c:v>5676.58</c:v>
                </c:pt>
                <c:pt idx="14">
                  <c:v>5623.07</c:v>
                </c:pt>
              </c:numCache>
              <c:extLst/>
            </c:numRef>
          </c:val>
          <c:extLst>
            <c:ext xmlns:c16="http://schemas.microsoft.com/office/drawing/2014/chart" uri="{C3380CC4-5D6E-409C-BE32-E72D297353CC}">
              <c16:uniqueId val="{00000000-F485-4DB4-BCEB-C7995A1B6560}"/>
            </c:ext>
          </c:extLst>
        </c:ser>
        <c:ser>
          <c:idx val="2"/>
          <c:order val="2"/>
          <c:tx>
            <c:strRef>
              <c:f>'state data'!$A$13</c:f>
              <c:strCache>
                <c:ptCount val="1"/>
                <c:pt idx="0">
                  <c:v>3.B Manure Management</c:v>
                </c:pt>
              </c:strCache>
            </c:strRef>
          </c:tx>
          <c:spPr>
            <a:solidFill>
              <a:schemeClr val="accent3"/>
            </a:solidFill>
            <a:ln>
              <a:noFill/>
            </a:ln>
            <a:effectLst/>
          </c:spPr>
          <c:invertIfNegative val="0"/>
          <c:cat>
            <c:numRef>
              <c:f>'state data'!$B$11:$AE$11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extLst/>
            </c:numRef>
          </c:cat>
          <c:val>
            <c:numRef>
              <c:f>'state data'!$B$13:$AE$13</c:f>
              <c:numCache>
                <c:formatCode>General</c:formatCode>
                <c:ptCount val="15"/>
                <c:pt idx="0">
                  <c:v>836.54</c:v>
                </c:pt>
                <c:pt idx="1">
                  <c:v>906.46</c:v>
                </c:pt>
                <c:pt idx="2">
                  <c:v>875.29</c:v>
                </c:pt>
                <c:pt idx="3">
                  <c:v>776.55</c:v>
                </c:pt>
                <c:pt idx="4">
                  <c:v>786.22</c:v>
                </c:pt>
                <c:pt idx="5">
                  <c:v>807.93</c:v>
                </c:pt>
                <c:pt idx="6">
                  <c:v>817.26</c:v>
                </c:pt>
                <c:pt idx="7">
                  <c:v>784.02</c:v>
                </c:pt>
                <c:pt idx="8">
                  <c:v>806.53</c:v>
                </c:pt>
                <c:pt idx="9">
                  <c:v>810.09</c:v>
                </c:pt>
                <c:pt idx="10">
                  <c:v>895.52</c:v>
                </c:pt>
                <c:pt idx="11">
                  <c:v>846.42</c:v>
                </c:pt>
                <c:pt idx="12">
                  <c:v>857.4</c:v>
                </c:pt>
                <c:pt idx="13">
                  <c:v>886.57</c:v>
                </c:pt>
                <c:pt idx="14">
                  <c:v>858.55</c:v>
                </c:pt>
              </c:numCache>
              <c:extLst/>
            </c:numRef>
          </c:val>
          <c:extLst>
            <c:ext xmlns:c16="http://schemas.microsoft.com/office/drawing/2014/chart" uri="{C3380CC4-5D6E-409C-BE32-E72D297353CC}">
              <c16:uniqueId val="{00000001-F485-4DB4-BCEB-C7995A1B6560}"/>
            </c:ext>
          </c:extLst>
        </c:ser>
        <c:ser>
          <c:idx val="3"/>
          <c:order val="3"/>
          <c:tx>
            <c:strRef>
              <c:f>'state data'!$A$14</c:f>
              <c:strCache>
                <c:ptCount val="1"/>
                <c:pt idx="0">
                  <c:v>3.D Agricultural Soils</c:v>
                </c:pt>
              </c:strCache>
            </c:strRef>
          </c:tx>
          <c:spPr>
            <a:solidFill>
              <a:schemeClr val="accent4"/>
            </a:solidFill>
            <a:ln>
              <a:noFill/>
            </a:ln>
            <a:effectLst/>
          </c:spPr>
          <c:invertIfNegative val="0"/>
          <c:cat>
            <c:numRef>
              <c:f>'state data'!$B$11:$AE$11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extLst/>
            </c:numRef>
          </c:cat>
          <c:val>
            <c:numRef>
              <c:f>'state data'!$B$14:$AE$14</c:f>
              <c:numCache>
                <c:formatCode>#,##0.00</c:formatCode>
                <c:ptCount val="15"/>
                <c:pt idx="0">
                  <c:v>2127.89</c:v>
                </c:pt>
                <c:pt idx="1">
                  <c:v>2045.86</c:v>
                </c:pt>
                <c:pt idx="2">
                  <c:v>1776.22</c:v>
                </c:pt>
                <c:pt idx="3">
                  <c:v>1841.99</c:v>
                </c:pt>
                <c:pt idx="4">
                  <c:v>2029.3</c:v>
                </c:pt>
                <c:pt idx="5">
                  <c:v>1991.39</c:v>
                </c:pt>
                <c:pt idx="6">
                  <c:v>1635.39</c:v>
                </c:pt>
                <c:pt idx="7">
                  <c:v>2095.65</c:v>
                </c:pt>
                <c:pt idx="8">
                  <c:v>1856.83</c:v>
                </c:pt>
                <c:pt idx="9">
                  <c:v>2216.0500000000002</c:v>
                </c:pt>
                <c:pt idx="10">
                  <c:v>2097.4899999999998</c:v>
                </c:pt>
                <c:pt idx="11">
                  <c:v>2202.92</c:v>
                </c:pt>
                <c:pt idx="12">
                  <c:v>2366.94</c:v>
                </c:pt>
                <c:pt idx="13">
                  <c:v>2193.4899999999998</c:v>
                </c:pt>
                <c:pt idx="14">
                  <c:v>2372.71</c:v>
                </c:pt>
              </c:numCache>
              <c:extLst/>
            </c:numRef>
          </c:val>
          <c:extLst>
            <c:ext xmlns:c16="http://schemas.microsoft.com/office/drawing/2014/chart" uri="{C3380CC4-5D6E-409C-BE32-E72D297353CC}">
              <c16:uniqueId val="{00000002-F485-4DB4-BCEB-C7995A1B6560}"/>
            </c:ext>
          </c:extLst>
        </c:ser>
        <c:ser>
          <c:idx val="4"/>
          <c:order val="4"/>
          <c:tx>
            <c:strRef>
              <c:f>'state data'!$A$15</c:f>
              <c:strCache>
                <c:ptCount val="1"/>
                <c:pt idx="0">
                  <c:v>3.F Field Burning of Agricultural Residues</c:v>
                </c:pt>
              </c:strCache>
            </c:strRef>
          </c:tx>
          <c:spPr>
            <a:solidFill>
              <a:schemeClr val="accent5"/>
            </a:solidFill>
            <a:ln>
              <a:noFill/>
            </a:ln>
            <a:effectLst/>
          </c:spPr>
          <c:invertIfNegative val="0"/>
          <c:cat>
            <c:strLit>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extLst>
                <c:ext xmlns:c15="http://schemas.microsoft.com/office/drawing/2012/chart" uri="{02D57815-91ED-43cb-92C2-25804820EDAC}">
                  <c15:autoCat val="1"/>
                </c:ext>
              </c:extLst>
            </c:strLit>
          </c:cat>
          <c:val>
            <c:numRef>
              <c:f>'state data'!$B$15:$AE$15</c:f>
              <c:numCache>
                <c:formatCode>General</c:formatCode>
                <c:ptCount val="15"/>
                <c:pt idx="0">
                  <c:v>51.58</c:v>
                </c:pt>
                <c:pt idx="1">
                  <c:v>55.72</c:v>
                </c:pt>
                <c:pt idx="2">
                  <c:v>33.369999999999997</c:v>
                </c:pt>
                <c:pt idx="3">
                  <c:v>43.31</c:v>
                </c:pt>
                <c:pt idx="4">
                  <c:v>54.88</c:v>
                </c:pt>
                <c:pt idx="5">
                  <c:v>38.97</c:v>
                </c:pt>
                <c:pt idx="6">
                  <c:v>24.53</c:v>
                </c:pt>
                <c:pt idx="7">
                  <c:v>49.47</c:v>
                </c:pt>
                <c:pt idx="8">
                  <c:v>34.67</c:v>
                </c:pt>
                <c:pt idx="9">
                  <c:v>50.03</c:v>
                </c:pt>
                <c:pt idx="10">
                  <c:v>44.91</c:v>
                </c:pt>
                <c:pt idx="11">
                  <c:v>42.96</c:v>
                </c:pt>
                <c:pt idx="12">
                  <c:v>55.18</c:v>
                </c:pt>
                <c:pt idx="13">
                  <c:v>45.78</c:v>
                </c:pt>
                <c:pt idx="14">
                  <c:v>54.34</c:v>
                </c:pt>
              </c:numCache>
              <c:extLst/>
            </c:numRef>
          </c:val>
          <c:extLst>
            <c:ext xmlns:c16="http://schemas.microsoft.com/office/drawing/2014/chart" uri="{C3380CC4-5D6E-409C-BE32-E72D297353CC}">
              <c16:uniqueId val="{00000003-F485-4DB4-BCEB-C7995A1B6560}"/>
            </c:ext>
          </c:extLst>
        </c:ser>
        <c:ser>
          <c:idx val="5"/>
          <c:order val="5"/>
          <c:tx>
            <c:strRef>
              <c:f>'state data'!$A$16</c:f>
              <c:strCache>
                <c:ptCount val="1"/>
                <c:pt idx="0">
                  <c:v>3.G Liming</c:v>
                </c:pt>
              </c:strCache>
            </c:strRef>
          </c:tx>
          <c:spPr>
            <a:solidFill>
              <a:schemeClr val="accent6"/>
            </a:solidFill>
            <a:ln>
              <a:noFill/>
            </a:ln>
            <a:effectLst/>
          </c:spPr>
          <c:invertIfNegative val="0"/>
          <c:cat>
            <c:strLit>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extLst>
                <c:ext xmlns:c15="http://schemas.microsoft.com/office/drawing/2012/chart" uri="{02D57815-91ED-43cb-92C2-25804820EDAC}">
                  <c15:autoCat val="1"/>
                </c:ext>
              </c:extLst>
            </c:strLit>
          </c:cat>
          <c:val>
            <c:numRef>
              <c:f>'state data'!$B$16:$AE$16</c:f>
              <c:numCache>
                <c:formatCode>General</c:formatCode>
                <c:ptCount val="15"/>
                <c:pt idx="0">
                  <c:v>417.61</c:v>
                </c:pt>
                <c:pt idx="1">
                  <c:v>419.88</c:v>
                </c:pt>
                <c:pt idx="2">
                  <c:v>422.15</c:v>
                </c:pt>
                <c:pt idx="3">
                  <c:v>423.48</c:v>
                </c:pt>
                <c:pt idx="4">
                  <c:v>456.12</c:v>
                </c:pt>
                <c:pt idx="5">
                  <c:v>488.12</c:v>
                </c:pt>
                <c:pt idx="6">
                  <c:v>464.41</c:v>
                </c:pt>
                <c:pt idx="7">
                  <c:v>440.91</c:v>
                </c:pt>
                <c:pt idx="8">
                  <c:v>417.23</c:v>
                </c:pt>
                <c:pt idx="9">
                  <c:v>728.29</c:v>
                </c:pt>
                <c:pt idx="10">
                  <c:v>719.52</c:v>
                </c:pt>
                <c:pt idx="11">
                  <c:v>660.1</c:v>
                </c:pt>
                <c:pt idx="12">
                  <c:v>673.77</c:v>
                </c:pt>
                <c:pt idx="13">
                  <c:v>673.77</c:v>
                </c:pt>
                <c:pt idx="14">
                  <c:v>673.77</c:v>
                </c:pt>
              </c:numCache>
              <c:extLst/>
            </c:numRef>
          </c:val>
          <c:extLst>
            <c:ext xmlns:c16="http://schemas.microsoft.com/office/drawing/2014/chart" uri="{C3380CC4-5D6E-409C-BE32-E72D297353CC}">
              <c16:uniqueId val="{00000004-F485-4DB4-BCEB-C7995A1B6560}"/>
            </c:ext>
          </c:extLst>
        </c:ser>
        <c:ser>
          <c:idx val="6"/>
          <c:order val="6"/>
          <c:tx>
            <c:strRef>
              <c:f>'state data'!$A$17</c:f>
              <c:strCache>
                <c:ptCount val="1"/>
                <c:pt idx="0">
                  <c:v>3.H Urea Application</c:v>
                </c:pt>
              </c:strCache>
            </c:strRef>
          </c:tx>
          <c:spPr>
            <a:solidFill>
              <a:srgbClr val="7030A0"/>
            </a:solidFill>
            <a:ln>
              <a:noFill/>
            </a:ln>
            <a:effectLst/>
          </c:spPr>
          <c:invertIfNegative val="0"/>
          <c:cat>
            <c:strLit>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extLst>
                <c:ext xmlns:c15="http://schemas.microsoft.com/office/drawing/2012/chart" uri="{02D57815-91ED-43cb-92C2-25804820EDAC}">
                  <c15:autoCat val="1"/>
                </c:ext>
              </c:extLst>
            </c:strLit>
          </c:cat>
          <c:val>
            <c:numRef>
              <c:f>'state data'!$B$17:$AE$17</c:f>
              <c:numCache>
                <c:formatCode>General</c:formatCode>
                <c:ptCount val="15"/>
                <c:pt idx="0">
                  <c:v>243.1</c:v>
                </c:pt>
                <c:pt idx="1">
                  <c:v>179.41</c:v>
                </c:pt>
                <c:pt idx="2">
                  <c:v>192.48</c:v>
                </c:pt>
                <c:pt idx="3">
                  <c:v>217.07</c:v>
                </c:pt>
                <c:pt idx="4">
                  <c:v>219.93</c:v>
                </c:pt>
                <c:pt idx="5">
                  <c:v>238.88</c:v>
                </c:pt>
                <c:pt idx="6">
                  <c:v>215.67</c:v>
                </c:pt>
                <c:pt idx="7">
                  <c:v>224.68</c:v>
                </c:pt>
                <c:pt idx="8">
                  <c:v>237.17</c:v>
                </c:pt>
                <c:pt idx="9">
                  <c:v>261.92</c:v>
                </c:pt>
                <c:pt idx="10">
                  <c:v>223.12</c:v>
                </c:pt>
                <c:pt idx="11">
                  <c:v>323.41000000000003</c:v>
                </c:pt>
                <c:pt idx="12">
                  <c:v>242.42</c:v>
                </c:pt>
                <c:pt idx="13">
                  <c:v>294.69</c:v>
                </c:pt>
                <c:pt idx="14">
                  <c:v>291.68</c:v>
                </c:pt>
              </c:numCache>
              <c:extLst/>
            </c:numRef>
          </c:val>
          <c:extLst>
            <c:ext xmlns:c16="http://schemas.microsoft.com/office/drawing/2014/chart" uri="{C3380CC4-5D6E-409C-BE32-E72D297353CC}">
              <c16:uniqueId val="{00000005-F485-4DB4-BCEB-C7995A1B6560}"/>
            </c:ext>
          </c:extLst>
        </c:ser>
        <c:dLbls>
          <c:showLegendKey val="0"/>
          <c:showVal val="0"/>
          <c:showCatName val="0"/>
          <c:showSerName val="0"/>
          <c:showPercent val="0"/>
          <c:showBubbleSize val="0"/>
        </c:dLbls>
        <c:gapWidth val="150"/>
        <c:axId val="343399728"/>
        <c:axId val="343399312"/>
        <c:extLst>
          <c:ext xmlns:c15="http://schemas.microsoft.com/office/drawing/2012/chart" uri="{02D57815-91ED-43cb-92C2-25804820EDAC}">
            <c15:filteredBarSeries>
              <c15:ser>
                <c:idx val="0"/>
                <c:order val="0"/>
                <c:tx>
                  <c:strRef>
                    <c:extLst>
                      <c:ext uri="{02D57815-91ED-43cb-92C2-25804820EDAC}">
                        <c15:formulaRef>
                          <c15:sqref>'state data'!$A$11</c15:sqref>
                        </c15:formulaRef>
                      </c:ext>
                    </c:extLst>
                    <c:strCache>
                      <c:ptCount val="1"/>
                      <c:pt idx="0">
                        <c:v>Sector</c:v>
                      </c:pt>
                    </c:strCache>
                  </c:strRef>
                </c:tx>
                <c:spPr>
                  <a:solidFill>
                    <a:schemeClr val="accent1"/>
                  </a:solidFill>
                  <a:ln>
                    <a:noFill/>
                  </a:ln>
                  <a:effectLst/>
                </c:spPr>
                <c:invertIfNegative val="0"/>
                <c:cat>
                  <c:numRef>
                    <c:extLst>
                      <c:ext uri="{02D57815-91ED-43cb-92C2-25804820EDAC}">
                        <c15:formulaRef>
                          <c15:sqref>'state data'!$B$11:$AE$11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c:ext uri="{02D57815-91ED-43cb-92C2-25804820EDAC}">
                        <c15:formulaRef>
                          <c15:sqref>'state data'!$B$11:$AE$11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val>
                <c:extLst>
                  <c:ext xmlns:c16="http://schemas.microsoft.com/office/drawing/2014/chart" uri="{C3380CC4-5D6E-409C-BE32-E72D297353CC}">
                    <c16:uniqueId val="{00000006-F485-4DB4-BCEB-C7995A1B6560}"/>
                  </c:ext>
                </c:extLst>
              </c15:ser>
            </c15:filteredBarSeries>
          </c:ext>
        </c:extLst>
      </c:barChart>
      <c:lineChart>
        <c:grouping val="standard"/>
        <c:varyColors val="0"/>
        <c:dLbls>
          <c:showLegendKey val="0"/>
          <c:showVal val="0"/>
          <c:showCatName val="0"/>
          <c:showSerName val="0"/>
          <c:showPercent val="0"/>
          <c:showBubbleSize val="0"/>
        </c:dLbls>
        <c:marker val="1"/>
        <c:smooth val="0"/>
        <c:axId val="343399728"/>
        <c:axId val="343399312"/>
        <c:extLst>
          <c:ext xmlns:c15="http://schemas.microsoft.com/office/drawing/2012/chart" uri="{02D57815-91ED-43cb-92C2-25804820EDAC}">
            <c15:filteredLineSeries>
              <c15:ser>
                <c:idx val="7"/>
                <c:order val="7"/>
                <c:tx>
                  <c:strRef>
                    <c:extLst>
                      <c:ext uri="{02D57815-91ED-43cb-92C2-25804820EDAC}">
                        <c15:formulaRef>
                          <c15:sqref>'state data'!$A$18</c15:sqref>
                        </c15:formulaRef>
                      </c:ext>
                    </c:extLst>
                    <c:strCache>
                      <c:ptCount val="1"/>
                      <c:pt idx="0">
                        <c:v>3 total agriculture</c:v>
                      </c:pt>
                    </c:strCache>
                  </c:strRef>
                </c:tx>
                <c:spPr>
                  <a:ln w="28575" cap="rnd">
                    <a:solidFill>
                      <a:schemeClr val="tx1"/>
                    </a:solidFill>
                    <a:round/>
                  </a:ln>
                  <a:effectLst/>
                </c:spPr>
                <c:marker>
                  <c:symbol val="none"/>
                </c:marker>
                <c:val>
                  <c:numRef>
                    <c:extLst>
                      <c:ext uri="{02D57815-91ED-43cb-92C2-25804820EDAC}">
                        <c15:formulaRef>
                          <c15:sqref>'state data'!$B$18:$AE$18</c15:sqref>
                        </c15:formulaRef>
                      </c:ext>
                    </c:extLst>
                    <c:numCache>
                      <c:formatCode>#,##0.00</c:formatCode>
                      <c:ptCount val="15"/>
                      <c:pt idx="0">
                        <c:v>11447.26</c:v>
                      </c:pt>
                      <c:pt idx="1">
                        <c:v>11091.53</c:v>
                      </c:pt>
                      <c:pt idx="2">
                        <c:v>10531.66</c:v>
                      </c:pt>
                      <c:pt idx="3">
                        <c:v>9772.16</c:v>
                      </c:pt>
                      <c:pt idx="4">
                        <c:v>9831.1</c:v>
                      </c:pt>
                      <c:pt idx="5">
                        <c:v>9730.24</c:v>
                      </c:pt>
                      <c:pt idx="6">
                        <c:v>8747.59</c:v>
                      </c:pt>
                      <c:pt idx="7">
                        <c:v>9222.74</c:v>
                      </c:pt>
                      <c:pt idx="8">
                        <c:v>9003.15</c:v>
                      </c:pt>
                      <c:pt idx="9">
                        <c:v>9696.86</c:v>
                      </c:pt>
                      <c:pt idx="10">
                        <c:v>9877.85</c:v>
                      </c:pt>
                      <c:pt idx="11">
                        <c:v>9889.89</c:v>
                      </c:pt>
                      <c:pt idx="12">
                        <c:v>9997.19</c:v>
                      </c:pt>
                      <c:pt idx="13">
                        <c:v>9770.9</c:v>
                      </c:pt>
                      <c:pt idx="14">
                        <c:v>9874.1200000000008</c:v>
                      </c:pt>
                    </c:numCache>
                  </c:numRef>
                </c:val>
                <c:smooth val="0"/>
                <c:extLst>
                  <c:ext xmlns:c16="http://schemas.microsoft.com/office/drawing/2014/chart" uri="{C3380CC4-5D6E-409C-BE32-E72D297353CC}">
                    <c16:uniqueId val="{00000007-F485-4DB4-BCEB-C7995A1B6560}"/>
                  </c:ext>
                </c:extLst>
              </c15:ser>
            </c15:filteredLineSeries>
          </c:ext>
        </c:extLst>
      </c:lineChart>
      <c:catAx>
        <c:axId val="34339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399312"/>
        <c:crosses val="autoZero"/>
        <c:auto val="1"/>
        <c:lblAlgn val="ctr"/>
        <c:lblOffset val="100"/>
        <c:tickLblSkip val="5"/>
        <c:noMultiLvlLbl val="0"/>
      </c:catAx>
      <c:valAx>
        <c:axId val="34339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CO2 e- Gg (x</a:t>
                </a:r>
                <a:r>
                  <a:rPr lang="en-AU" baseline="0"/>
                  <a:t> 1</a:t>
                </a:r>
                <a:r>
                  <a:rPr lang="en-AU"/>
                  <a:t>000 tonnes)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399728"/>
        <c:crosses val="autoZero"/>
        <c:crossBetween val="between"/>
      </c:valAx>
      <c:spPr>
        <a:noFill/>
        <a:ln>
          <a:noFill/>
        </a:ln>
        <a:effectLst/>
      </c:spPr>
    </c:plotArea>
    <c:legend>
      <c:legendPos val="b"/>
      <c:layout>
        <c:manualLayout>
          <c:xMode val="edge"/>
          <c:yMode val="edge"/>
          <c:x val="0.11124011532819639"/>
          <c:y val="0.93119383332897343"/>
          <c:w val="0.83604939104239384"/>
          <c:h val="5.5517130126176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Cropland </a:t>
            </a:r>
            <a:r>
              <a:rPr lang="en-AU" baseline="0" dirty="0"/>
              <a:t>Emissions (WA)</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374800667647042E-2"/>
          <c:y val="8.799525504151838E-2"/>
          <c:w val="0.85193698305442311"/>
          <c:h val="0.76621944498930517"/>
        </c:manualLayout>
      </c:layout>
      <c:barChart>
        <c:barDir val="col"/>
        <c:grouping val="clustered"/>
        <c:varyColors val="0"/>
        <c:ser>
          <c:idx val="0"/>
          <c:order val="0"/>
          <c:tx>
            <c:strRef>
              <c:f>'cropping time series'!$B$3</c:f>
              <c:strCache>
                <c:ptCount val="1"/>
                <c:pt idx="0">
                  <c:v>Direct Soil Emissions</c:v>
                </c:pt>
              </c:strCache>
            </c:strRef>
          </c:tx>
          <c:spPr>
            <a:solidFill>
              <a:schemeClr val="accent6">
                <a:lumMod val="75000"/>
              </a:schemeClr>
            </a:solidFill>
            <a:ln>
              <a:noFill/>
            </a:ln>
            <a:effectLst/>
          </c:spPr>
          <c:invertIfNegative val="0"/>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series'!$C$3:$AE$3</c:f>
              <c:numCache>
                <c:formatCode>#,##0.00</c:formatCode>
                <c:ptCount val="29"/>
                <c:pt idx="0">
                  <c:v>1638.58</c:v>
                </c:pt>
                <c:pt idx="1">
                  <c:v>1610.45</c:v>
                </c:pt>
                <c:pt idx="2">
                  <c:v>1557.89</c:v>
                </c:pt>
                <c:pt idx="3">
                  <c:v>1579.29</c:v>
                </c:pt>
                <c:pt idx="4">
                  <c:v>1651.93</c:v>
                </c:pt>
                <c:pt idx="5">
                  <c:v>1618.4</c:v>
                </c:pt>
                <c:pt idx="6">
                  <c:v>1752.05</c:v>
                </c:pt>
                <c:pt idx="7">
                  <c:v>1764.06</c:v>
                </c:pt>
                <c:pt idx="8">
                  <c:v>1813.79</c:v>
                </c:pt>
                <c:pt idx="9">
                  <c:v>1834.59</c:v>
                </c:pt>
                <c:pt idx="10">
                  <c:v>1835.12</c:v>
                </c:pt>
                <c:pt idx="11">
                  <c:v>1532.29</c:v>
                </c:pt>
                <c:pt idx="12">
                  <c:v>1676.49</c:v>
                </c:pt>
                <c:pt idx="13">
                  <c:v>1456.12</c:v>
                </c:pt>
                <c:pt idx="14">
                  <c:v>2015.42</c:v>
                </c:pt>
                <c:pt idx="15">
                  <c:v>1868.72</c:v>
                </c:pt>
                <c:pt idx="16">
                  <c:v>1825.13</c:v>
                </c:pt>
                <c:pt idx="17">
                  <c:v>1531.66</c:v>
                </c:pt>
                <c:pt idx="18">
                  <c:v>1624.31</c:v>
                </c:pt>
                <c:pt idx="19">
                  <c:v>1798</c:v>
                </c:pt>
                <c:pt idx="20">
                  <c:v>1769.39</c:v>
                </c:pt>
                <c:pt idx="21">
                  <c:v>1414.51</c:v>
                </c:pt>
                <c:pt idx="22">
                  <c:v>1906.26</c:v>
                </c:pt>
                <c:pt idx="23">
                  <c:v>1654.47</c:v>
                </c:pt>
                <c:pt idx="24">
                  <c:v>2000.81</c:v>
                </c:pt>
                <c:pt idx="25">
                  <c:v>1886.17</c:v>
                </c:pt>
                <c:pt idx="26">
                  <c:v>1952.04</c:v>
                </c:pt>
                <c:pt idx="27">
                  <c:v>2153.62</c:v>
                </c:pt>
                <c:pt idx="28">
                  <c:v>1970.8</c:v>
                </c:pt>
              </c:numCache>
            </c:numRef>
          </c:val>
          <c:extLst>
            <c:ext xmlns:c16="http://schemas.microsoft.com/office/drawing/2014/chart" uri="{C3380CC4-5D6E-409C-BE32-E72D297353CC}">
              <c16:uniqueId val="{00000000-3EBC-485E-BEAA-3FC2A9E88415}"/>
            </c:ext>
          </c:extLst>
        </c:ser>
        <c:ser>
          <c:idx val="1"/>
          <c:order val="1"/>
          <c:tx>
            <c:strRef>
              <c:f>'cropping time series'!$B$4</c:f>
              <c:strCache>
                <c:ptCount val="1"/>
                <c:pt idx="0">
                  <c:v>Indirect Soil Emissions</c:v>
                </c:pt>
              </c:strCache>
            </c:strRef>
          </c:tx>
          <c:spPr>
            <a:solidFill>
              <a:srgbClr val="FFC000"/>
            </a:solidFill>
            <a:ln>
              <a:noFill/>
            </a:ln>
            <a:effectLst/>
          </c:spPr>
          <c:invertIfNegative val="0"/>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series'!$C$4:$AE$4</c:f>
              <c:numCache>
                <c:formatCode>General</c:formatCode>
                <c:ptCount val="29"/>
                <c:pt idx="0">
                  <c:v>484.22</c:v>
                </c:pt>
                <c:pt idx="1">
                  <c:v>470</c:v>
                </c:pt>
                <c:pt idx="2">
                  <c:v>457.01</c:v>
                </c:pt>
                <c:pt idx="3">
                  <c:v>454.31</c:v>
                </c:pt>
                <c:pt idx="4">
                  <c:v>471.16</c:v>
                </c:pt>
                <c:pt idx="5">
                  <c:v>467.8</c:v>
                </c:pt>
                <c:pt idx="6">
                  <c:v>490.96</c:v>
                </c:pt>
                <c:pt idx="7">
                  <c:v>483.13</c:v>
                </c:pt>
                <c:pt idx="8">
                  <c:v>489.24</c:v>
                </c:pt>
                <c:pt idx="9">
                  <c:v>489.59</c:v>
                </c:pt>
                <c:pt idx="10">
                  <c:v>501.63</c:v>
                </c:pt>
                <c:pt idx="11">
                  <c:v>461.72</c:v>
                </c:pt>
                <c:pt idx="12">
                  <c:v>463.32</c:v>
                </c:pt>
                <c:pt idx="13">
                  <c:v>464.45</c:v>
                </c:pt>
                <c:pt idx="14">
                  <c:v>539.16</c:v>
                </c:pt>
                <c:pt idx="15">
                  <c:v>523.98</c:v>
                </c:pt>
                <c:pt idx="16">
                  <c:v>475.34</c:v>
                </c:pt>
                <c:pt idx="17">
                  <c:v>465.53</c:v>
                </c:pt>
                <c:pt idx="18">
                  <c:v>446.89</c:v>
                </c:pt>
                <c:pt idx="19">
                  <c:v>458.13</c:v>
                </c:pt>
                <c:pt idx="20">
                  <c:v>464.18</c:v>
                </c:pt>
                <c:pt idx="21">
                  <c:v>397.48</c:v>
                </c:pt>
                <c:pt idx="22">
                  <c:v>442.27</c:v>
                </c:pt>
                <c:pt idx="23">
                  <c:v>433.48</c:v>
                </c:pt>
                <c:pt idx="24">
                  <c:v>491.12</c:v>
                </c:pt>
                <c:pt idx="25">
                  <c:v>472.41</c:v>
                </c:pt>
                <c:pt idx="26">
                  <c:v>525.08000000000004</c:v>
                </c:pt>
                <c:pt idx="27">
                  <c:v>507.94</c:v>
                </c:pt>
                <c:pt idx="28">
                  <c:v>495.64</c:v>
                </c:pt>
              </c:numCache>
            </c:numRef>
          </c:val>
          <c:extLst>
            <c:ext xmlns:c16="http://schemas.microsoft.com/office/drawing/2014/chart" uri="{C3380CC4-5D6E-409C-BE32-E72D297353CC}">
              <c16:uniqueId val="{00000001-3EBC-485E-BEAA-3FC2A9E88415}"/>
            </c:ext>
          </c:extLst>
        </c:ser>
        <c:ser>
          <c:idx val="2"/>
          <c:order val="2"/>
          <c:tx>
            <c:strRef>
              <c:f>'cropping time series'!$B$5</c:f>
              <c:strCache>
                <c:ptCount val="1"/>
                <c:pt idx="0">
                  <c:v>Field Burning of Agricultural Residues</c:v>
                </c:pt>
              </c:strCache>
            </c:strRef>
          </c:tx>
          <c:spPr>
            <a:solidFill>
              <a:schemeClr val="accent3"/>
            </a:solidFill>
            <a:ln>
              <a:noFill/>
            </a:ln>
            <a:effectLst/>
          </c:spPr>
          <c:invertIfNegative val="0"/>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series'!$C$5:$AE$5</c:f>
              <c:numCache>
                <c:formatCode>General</c:formatCode>
                <c:ptCount val="29"/>
                <c:pt idx="0">
                  <c:v>90.11</c:v>
                </c:pt>
                <c:pt idx="1">
                  <c:v>100.16</c:v>
                </c:pt>
                <c:pt idx="2">
                  <c:v>97.82</c:v>
                </c:pt>
                <c:pt idx="3">
                  <c:v>115.74</c:v>
                </c:pt>
                <c:pt idx="4">
                  <c:v>134.72999999999999</c:v>
                </c:pt>
                <c:pt idx="5">
                  <c:v>79.25</c:v>
                </c:pt>
                <c:pt idx="6">
                  <c:v>102.13</c:v>
                </c:pt>
                <c:pt idx="7">
                  <c:v>111.61</c:v>
                </c:pt>
                <c:pt idx="8">
                  <c:v>120.9</c:v>
                </c:pt>
                <c:pt idx="9">
                  <c:v>126.75</c:v>
                </c:pt>
                <c:pt idx="10">
                  <c:v>83.11</c:v>
                </c:pt>
                <c:pt idx="11">
                  <c:v>53.54</c:v>
                </c:pt>
                <c:pt idx="12">
                  <c:v>72.02</c:v>
                </c:pt>
                <c:pt idx="13">
                  <c:v>42.2</c:v>
                </c:pt>
                <c:pt idx="14">
                  <c:v>99.83</c:v>
                </c:pt>
                <c:pt idx="15">
                  <c:v>49.42</c:v>
                </c:pt>
                <c:pt idx="16">
                  <c:v>53.41</c:v>
                </c:pt>
                <c:pt idx="17">
                  <c:v>31.98</c:v>
                </c:pt>
                <c:pt idx="18">
                  <c:v>41.55</c:v>
                </c:pt>
                <c:pt idx="19">
                  <c:v>52.67</c:v>
                </c:pt>
                <c:pt idx="20">
                  <c:v>37.39</c:v>
                </c:pt>
                <c:pt idx="21">
                  <c:v>23.54</c:v>
                </c:pt>
                <c:pt idx="22">
                  <c:v>47.45</c:v>
                </c:pt>
                <c:pt idx="23">
                  <c:v>33.29</c:v>
                </c:pt>
                <c:pt idx="24">
                  <c:v>48.02</c:v>
                </c:pt>
                <c:pt idx="25">
                  <c:v>43.12</c:v>
                </c:pt>
                <c:pt idx="26">
                  <c:v>41.23</c:v>
                </c:pt>
                <c:pt idx="27">
                  <c:v>53.05</c:v>
                </c:pt>
                <c:pt idx="28">
                  <c:v>44.01</c:v>
                </c:pt>
              </c:numCache>
            </c:numRef>
          </c:val>
          <c:extLst>
            <c:ext xmlns:c16="http://schemas.microsoft.com/office/drawing/2014/chart" uri="{C3380CC4-5D6E-409C-BE32-E72D297353CC}">
              <c16:uniqueId val="{00000002-3EBC-485E-BEAA-3FC2A9E88415}"/>
            </c:ext>
          </c:extLst>
        </c:ser>
        <c:ser>
          <c:idx val="3"/>
          <c:order val="3"/>
          <c:tx>
            <c:strRef>
              <c:f>'cropping time series'!$B$6</c:f>
              <c:strCache>
                <c:ptCount val="1"/>
                <c:pt idx="0">
                  <c:v>Liming</c:v>
                </c:pt>
              </c:strCache>
            </c:strRef>
          </c:tx>
          <c:spPr>
            <a:solidFill>
              <a:schemeClr val="accent4">
                <a:lumMod val="75000"/>
              </a:schemeClr>
            </a:solidFill>
            <a:ln>
              <a:noFill/>
            </a:ln>
            <a:effectLst/>
          </c:spPr>
          <c:invertIfNegative val="0"/>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series'!$C$6:$AE$6</c:f>
              <c:numCache>
                <c:formatCode>General</c:formatCode>
                <c:ptCount val="29"/>
                <c:pt idx="0">
                  <c:v>33.590000000000003</c:v>
                </c:pt>
                <c:pt idx="1">
                  <c:v>40.590000000000003</c:v>
                </c:pt>
                <c:pt idx="2">
                  <c:v>51.29</c:v>
                </c:pt>
                <c:pt idx="3">
                  <c:v>61.98</c:v>
                </c:pt>
                <c:pt idx="4">
                  <c:v>78.12</c:v>
                </c:pt>
                <c:pt idx="5">
                  <c:v>63.25</c:v>
                </c:pt>
                <c:pt idx="6">
                  <c:v>73.17</c:v>
                </c:pt>
                <c:pt idx="7">
                  <c:v>124.58</c:v>
                </c:pt>
                <c:pt idx="8">
                  <c:v>176.01</c:v>
                </c:pt>
                <c:pt idx="9">
                  <c:v>262.08</c:v>
                </c:pt>
                <c:pt idx="10">
                  <c:v>231.05</c:v>
                </c:pt>
                <c:pt idx="11">
                  <c:v>206.89</c:v>
                </c:pt>
                <c:pt idx="12">
                  <c:v>346.26</c:v>
                </c:pt>
                <c:pt idx="13">
                  <c:v>380.42</c:v>
                </c:pt>
                <c:pt idx="14">
                  <c:v>415.34</c:v>
                </c:pt>
                <c:pt idx="15">
                  <c:v>417.61</c:v>
                </c:pt>
                <c:pt idx="16">
                  <c:v>419.88</c:v>
                </c:pt>
                <c:pt idx="17">
                  <c:v>422.15</c:v>
                </c:pt>
                <c:pt idx="18">
                  <c:v>423.48</c:v>
                </c:pt>
                <c:pt idx="19">
                  <c:v>456.12</c:v>
                </c:pt>
                <c:pt idx="20">
                  <c:v>488.12</c:v>
                </c:pt>
                <c:pt idx="21">
                  <c:v>464.41</c:v>
                </c:pt>
                <c:pt idx="22">
                  <c:v>440.91</c:v>
                </c:pt>
                <c:pt idx="23">
                  <c:v>417.23</c:v>
                </c:pt>
                <c:pt idx="24">
                  <c:v>728.29</c:v>
                </c:pt>
                <c:pt idx="25">
                  <c:v>719.52</c:v>
                </c:pt>
                <c:pt idx="26">
                  <c:v>660.1</c:v>
                </c:pt>
                <c:pt idx="27">
                  <c:v>673.77</c:v>
                </c:pt>
                <c:pt idx="28">
                  <c:v>673.77</c:v>
                </c:pt>
              </c:numCache>
            </c:numRef>
          </c:val>
          <c:extLst>
            <c:ext xmlns:c16="http://schemas.microsoft.com/office/drawing/2014/chart" uri="{C3380CC4-5D6E-409C-BE32-E72D297353CC}">
              <c16:uniqueId val="{00000003-3EBC-485E-BEAA-3FC2A9E88415}"/>
            </c:ext>
          </c:extLst>
        </c:ser>
        <c:ser>
          <c:idx val="4"/>
          <c:order val="4"/>
          <c:tx>
            <c:strRef>
              <c:f>'cropping time series'!$B$7</c:f>
              <c:strCache>
                <c:ptCount val="1"/>
                <c:pt idx="0">
                  <c:v>Urea Application</c:v>
                </c:pt>
              </c:strCache>
            </c:strRef>
          </c:tx>
          <c:spPr>
            <a:solidFill>
              <a:schemeClr val="accent5"/>
            </a:solidFill>
            <a:ln>
              <a:noFill/>
            </a:ln>
            <a:effectLst/>
          </c:spPr>
          <c:invertIfNegative val="0"/>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series'!$C$7:$AE$7</c:f>
              <c:numCache>
                <c:formatCode>General</c:formatCode>
                <c:ptCount val="29"/>
                <c:pt idx="0">
                  <c:v>100.46</c:v>
                </c:pt>
                <c:pt idx="1">
                  <c:v>88.81</c:v>
                </c:pt>
                <c:pt idx="2">
                  <c:v>96.11</c:v>
                </c:pt>
                <c:pt idx="3">
                  <c:v>98.98</c:v>
                </c:pt>
                <c:pt idx="4">
                  <c:v>98.16</c:v>
                </c:pt>
                <c:pt idx="5">
                  <c:v>123.63</c:v>
                </c:pt>
                <c:pt idx="6">
                  <c:v>144.16</c:v>
                </c:pt>
                <c:pt idx="7">
                  <c:v>172.09</c:v>
                </c:pt>
                <c:pt idx="8">
                  <c:v>191.4</c:v>
                </c:pt>
                <c:pt idx="9">
                  <c:v>204.13</c:v>
                </c:pt>
                <c:pt idx="10">
                  <c:v>248.08</c:v>
                </c:pt>
                <c:pt idx="11">
                  <c:v>272.31</c:v>
                </c:pt>
                <c:pt idx="12">
                  <c:v>228.7</c:v>
                </c:pt>
                <c:pt idx="13">
                  <c:v>213.4</c:v>
                </c:pt>
                <c:pt idx="14">
                  <c:v>269.38</c:v>
                </c:pt>
                <c:pt idx="15">
                  <c:v>243.1</c:v>
                </c:pt>
                <c:pt idx="16">
                  <c:v>179.41</c:v>
                </c:pt>
                <c:pt idx="17">
                  <c:v>192.48</c:v>
                </c:pt>
                <c:pt idx="18">
                  <c:v>217.07</c:v>
                </c:pt>
                <c:pt idx="19">
                  <c:v>219.93</c:v>
                </c:pt>
                <c:pt idx="20">
                  <c:v>238.88</c:v>
                </c:pt>
                <c:pt idx="21">
                  <c:v>215.67</c:v>
                </c:pt>
                <c:pt idx="22">
                  <c:v>224.68</c:v>
                </c:pt>
                <c:pt idx="23">
                  <c:v>237.17</c:v>
                </c:pt>
                <c:pt idx="24">
                  <c:v>261.92</c:v>
                </c:pt>
                <c:pt idx="25">
                  <c:v>223.12</c:v>
                </c:pt>
                <c:pt idx="26">
                  <c:v>323.41000000000003</c:v>
                </c:pt>
                <c:pt idx="27">
                  <c:v>242.42</c:v>
                </c:pt>
                <c:pt idx="28">
                  <c:v>242.42</c:v>
                </c:pt>
              </c:numCache>
            </c:numRef>
          </c:val>
          <c:extLst>
            <c:ext xmlns:c16="http://schemas.microsoft.com/office/drawing/2014/chart" uri="{C3380CC4-5D6E-409C-BE32-E72D297353CC}">
              <c16:uniqueId val="{00000004-3EBC-485E-BEAA-3FC2A9E88415}"/>
            </c:ext>
          </c:extLst>
        </c:ser>
        <c:dLbls>
          <c:showLegendKey val="0"/>
          <c:showVal val="0"/>
          <c:showCatName val="0"/>
          <c:showSerName val="0"/>
          <c:showPercent val="0"/>
          <c:showBubbleSize val="0"/>
        </c:dLbls>
        <c:gapWidth val="150"/>
        <c:axId val="254626736"/>
        <c:axId val="253127280"/>
      </c:barChart>
      <c:lineChart>
        <c:grouping val="standard"/>
        <c:varyColors val="0"/>
        <c:ser>
          <c:idx val="5"/>
          <c:order val="5"/>
          <c:tx>
            <c:strRef>
              <c:f>'cropping time series'!$B$8</c:f>
              <c:strCache>
                <c:ptCount val="1"/>
                <c:pt idx="0">
                  <c:v> total Agricultural soils and crops</c:v>
                </c:pt>
              </c:strCache>
            </c:strRef>
          </c:tx>
          <c:spPr>
            <a:ln w="28575" cap="rnd">
              <a:solidFill>
                <a:schemeClr val="tx1"/>
              </a:solidFill>
              <a:round/>
            </a:ln>
            <a:effectLst/>
          </c:spPr>
          <c:marker>
            <c:symbol val="none"/>
          </c:marker>
          <c:cat>
            <c:numRef>
              <c:f>'cropping time series'!$C$2:$AE$2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series'!$C$8:$AE$8</c:f>
              <c:numCache>
                <c:formatCode>#,##0</c:formatCode>
                <c:ptCount val="29"/>
                <c:pt idx="0">
                  <c:v>2346.9600000000005</c:v>
                </c:pt>
                <c:pt idx="1">
                  <c:v>2310.0099999999998</c:v>
                </c:pt>
                <c:pt idx="2">
                  <c:v>2260.1200000000003</c:v>
                </c:pt>
                <c:pt idx="3">
                  <c:v>2310.2999999999997</c:v>
                </c:pt>
                <c:pt idx="4">
                  <c:v>2434.1</c:v>
                </c:pt>
                <c:pt idx="5">
                  <c:v>2352.3300000000004</c:v>
                </c:pt>
                <c:pt idx="6">
                  <c:v>2562.4699999999998</c:v>
                </c:pt>
                <c:pt idx="7">
                  <c:v>2655.4700000000003</c:v>
                </c:pt>
                <c:pt idx="8">
                  <c:v>2791.3399999999997</c:v>
                </c:pt>
                <c:pt idx="9">
                  <c:v>2917.14</c:v>
                </c:pt>
                <c:pt idx="10">
                  <c:v>2898.9900000000002</c:v>
                </c:pt>
                <c:pt idx="11">
                  <c:v>2526.75</c:v>
                </c:pt>
                <c:pt idx="12">
                  <c:v>2786.79</c:v>
                </c:pt>
                <c:pt idx="13">
                  <c:v>2556.59</c:v>
                </c:pt>
                <c:pt idx="14">
                  <c:v>3339.13</c:v>
                </c:pt>
                <c:pt idx="15">
                  <c:v>3102.83</c:v>
                </c:pt>
                <c:pt idx="16">
                  <c:v>2953.17</c:v>
                </c:pt>
                <c:pt idx="17">
                  <c:v>2643.8</c:v>
                </c:pt>
                <c:pt idx="18">
                  <c:v>2753.3</c:v>
                </c:pt>
                <c:pt idx="19">
                  <c:v>2984.85</c:v>
                </c:pt>
                <c:pt idx="20">
                  <c:v>2997.96</c:v>
                </c:pt>
                <c:pt idx="21">
                  <c:v>2515.61</c:v>
                </c:pt>
                <c:pt idx="22">
                  <c:v>3061.5699999999993</c:v>
                </c:pt>
                <c:pt idx="23">
                  <c:v>2775.64</c:v>
                </c:pt>
                <c:pt idx="24">
                  <c:v>3530.16</c:v>
                </c:pt>
                <c:pt idx="25">
                  <c:v>3344.3399999999997</c:v>
                </c:pt>
                <c:pt idx="26">
                  <c:v>3501.8599999999997</c:v>
                </c:pt>
                <c:pt idx="27">
                  <c:v>3630.8</c:v>
                </c:pt>
                <c:pt idx="28">
                  <c:v>3426.6400000000003</c:v>
                </c:pt>
              </c:numCache>
            </c:numRef>
          </c:val>
          <c:smooth val="0"/>
          <c:extLst>
            <c:ext xmlns:c16="http://schemas.microsoft.com/office/drawing/2014/chart" uri="{C3380CC4-5D6E-409C-BE32-E72D297353CC}">
              <c16:uniqueId val="{00000005-3EBC-485E-BEAA-3FC2A9E88415}"/>
            </c:ext>
          </c:extLst>
        </c:ser>
        <c:dLbls>
          <c:showLegendKey val="0"/>
          <c:showVal val="0"/>
          <c:showCatName val="0"/>
          <c:showSerName val="0"/>
          <c:showPercent val="0"/>
          <c:showBubbleSize val="0"/>
        </c:dLbls>
        <c:marker val="1"/>
        <c:smooth val="0"/>
        <c:axId val="455046528"/>
        <c:axId val="455484256"/>
      </c:lineChart>
      <c:catAx>
        <c:axId val="25462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3127280"/>
        <c:crosses val="autoZero"/>
        <c:auto val="1"/>
        <c:lblAlgn val="ctr"/>
        <c:lblOffset val="100"/>
        <c:tickLblSkip val="5"/>
        <c:noMultiLvlLbl val="0"/>
      </c:catAx>
      <c:valAx>
        <c:axId val="25312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GHG emissions (Gg CO2 e-)</a:t>
                </a:r>
              </a:p>
            </c:rich>
          </c:tx>
          <c:layout>
            <c:manualLayout>
              <c:xMode val="edge"/>
              <c:yMode val="edge"/>
              <c:x val="1.6618906439229437E-2"/>
              <c:y val="0.413726539962992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4626736"/>
        <c:crosses val="autoZero"/>
        <c:crossBetween val="between"/>
      </c:valAx>
      <c:valAx>
        <c:axId val="45548425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5046528"/>
        <c:crosses val="max"/>
        <c:crossBetween val="between"/>
      </c:valAx>
      <c:catAx>
        <c:axId val="455046528"/>
        <c:scaling>
          <c:orientation val="minMax"/>
        </c:scaling>
        <c:delete val="1"/>
        <c:axPos val="b"/>
        <c:numFmt formatCode="General" sourceLinked="1"/>
        <c:majorTickMark val="out"/>
        <c:minorTickMark val="none"/>
        <c:tickLblPos val="nextTo"/>
        <c:crossAx val="455484256"/>
        <c:crosses val="autoZero"/>
        <c:auto val="1"/>
        <c:lblAlgn val="ctr"/>
        <c:lblOffset val="100"/>
        <c:noMultiLvlLbl val="0"/>
      </c:catAx>
      <c:spPr>
        <a:noFill/>
        <a:ln>
          <a:noFill/>
        </a:ln>
        <a:effectLst/>
      </c:spPr>
    </c:plotArea>
    <c:legend>
      <c:legendPos val="b"/>
      <c:layout>
        <c:manualLayout>
          <c:xMode val="edge"/>
          <c:yMode val="edge"/>
          <c:x val="0.11331737883181764"/>
          <c:y val="0.89986558283988083"/>
          <c:w val="0.75910537778522369"/>
          <c:h val="7.15479575245033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Crop</a:t>
            </a:r>
            <a:r>
              <a:rPr lang="en-AU" baseline="0"/>
              <a:t> emissions and average state yield WA</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26325741540371"/>
          <c:y val="0.12150696150696151"/>
          <c:w val="0.74600156163275289"/>
          <c:h val="0.72492999800086411"/>
        </c:manualLayout>
      </c:layout>
      <c:barChart>
        <c:barDir val="col"/>
        <c:grouping val="clustered"/>
        <c:varyColors val="0"/>
        <c:ser>
          <c:idx val="0"/>
          <c:order val="0"/>
          <c:tx>
            <c:v>yield</c:v>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numRef>
              <c:f>[2]emissions!$C$12:$AE$12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 Value'!$C$2:$AF$2</c:f>
              <c:numCache>
                <c:formatCode>0.00</c:formatCode>
                <c:ptCount val="30"/>
                <c:pt idx="0">
                  <c:v>1.3330822422000992</c:v>
                </c:pt>
                <c:pt idx="1">
                  <c:v>1.4237352021740519</c:v>
                </c:pt>
                <c:pt idx="2">
                  <c:v>1.4314748468820209</c:v>
                </c:pt>
                <c:pt idx="3">
                  <c:v>1.5459678720454928</c:v>
                </c:pt>
                <c:pt idx="4">
                  <c:v>1.6605999969386021</c:v>
                </c:pt>
                <c:pt idx="5">
                  <c:v>1.3133283058895675</c:v>
                </c:pt>
                <c:pt idx="6">
                  <c:v>1.6406709291890944</c:v>
                </c:pt>
                <c:pt idx="7">
                  <c:v>1.6475681463839105</c:v>
                </c:pt>
                <c:pt idx="8">
                  <c:v>1.6755876022330718</c:v>
                </c:pt>
                <c:pt idx="9">
                  <c:v>1.6486749327127959</c:v>
                </c:pt>
                <c:pt idx="10">
                  <c:v>1.7849029858260856</c:v>
                </c:pt>
                <c:pt idx="11">
                  <c:v>1.1814751846736762</c:v>
                </c:pt>
                <c:pt idx="12">
                  <c:v>1.678356936309038</c:v>
                </c:pt>
                <c:pt idx="13">
                  <c:v>0.94896967508502217</c:v>
                </c:pt>
                <c:pt idx="14">
                  <c:v>2.1706239037835133</c:v>
                </c:pt>
                <c:pt idx="15">
                  <c:v>1.6360838114563705</c:v>
                </c:pt>
                <c:pt idx="16">
                  <c:v>1.8827100746365888</c:v>
                </c:pt>
                <c:pt idx="17">
                  <c:v>1.2780329012830283</c:v>
                </c:pt>
                <c:pt idx="18">
                  <c:v>1.4812351711352172</c:v>
                </c:pt>
                <c:pt idx="19">
                  <c:v>1.7450418836170938</c:v>
                </c:pt>
                <c:pt idx="20">
                  <c:v>1.5649417008499245</c:v>
                </c:pt>
                <c:pt idx="21">
                  <c:v>1.0426489556001928</c:v>
                </c:pt>
                <c:pt idx="22">
                  <c:v>2.0118164404473147</c:v>
                </c:pt>
                <c:pt idx="23">
                  <c:v>1.3888398188202362</c:v>
                </c:pt>
                <c:pt idx="24">
                  <c:v>2.0022635921996157</c:v>
                </c:pt>
                <c:pt idx="25">
                  <c:v>1.7638490986490649</c:v>
                </c:pt>
                <c:pt idx="26">
                  <c:v>1.8280057555186218</c:v>
                </c:pt>
                <c:pt idx="27">
                  <c:v>2.0792648052307796</c:v>
                </c:pt>
                <c:pt idx="28">
                  <c:v>1.8371886291090118</c:v>
                </c:pt>
                <c:pt idx="29">
                  <c:v>2.1255298063977337</c:v>
                </c:pt>
              </c:numCache>
            </c:numRef>
          </c:val>
          <c:extLst>
            <c:ext xmlns:c16="http://schemas.microsoft.com/office/drawing/2014/chart" uri="{C3380CC4-5D6E-409C-BE32-E72D297353CC}">
              <c16:uniqueId val="{00000001-934D-40A0-9AEE-E2736B2B3E71}"/>
            </c:ext>
          </c:extLst>
        </c:ser>
        <c:dLbls>
          <c:showLegendKey val="0"/>
          <c:showVal val="0"/>
          <c:showCatName val="0"/>
          <c:showSerName val="0"/>
          <c:showPercent val="0"/>
          <c:showBubbleSize val="0"/>
        </c:dLbls>
        <c:gapWidth val="150"/>
        <c:axId val="258712704"/>
        <c:axId val="258711872"/>
      </c:barChart>
      <c:lineChart>
        <c:grouping val="standard"/>
        <c:varyColors val="0"/>
        <c:ser>
          <c:idx val="1"/>
          <c:order val="1"/>
          <c:tx>
            <c:v>Emissions</c:v>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cat>
            <c:numRef>
              <c:f>[2]emissions!$C$12:$AE$12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'cropping time series'!$C$8:$AF$8</c:f>
              <c:numCache>
                <c:formatCode>#,##0</c:formatCode>
                <c:ptCount val="30"/>
                <c:pt idx="0">
                  <c:v>2346.9600000000005</c:v>
                </c:pt>
                <c:pt idx="1">
                  <c:v>2310.0099999999998</c:v>
                </c:pt>
                <c:pt idx="2">
                  <c:v>2260.1200000000003</c:v>
                </c:pt>
                <c:pt idx="3">
                  <c:v>2310.2999999999997</c:v>
                </c:pt>
                <c:pt idx="4">
                  <c:v>2434.1</c:v>
                </c:pt>
                <c:pt idx="5">
                  <c:v>2352.3300000000004</c:v>
                </c:pt>
                <c:pt idx="6">
                  <c:v>2562.4699999999998</c:v>
                </c:pt>
                <c:pt idx="7">
                  <c:v>2655.4700000000003</c:v>
                </c:pt>
                <c:pt idx="8">
                  <c:v>2791.3399999999997</c:v>
                </c:pt>
                <c:pt idx="9">
                  <c:v>2917.14</c:v>
                </c:pt>
                <c:pt idx="10">
                  <c:v>2898.9900000000002</c:v>
                </c:pt>
                <c:pt idx="11">
                  <c:v>2526.75</c:v>
                </c:pt>
                <c:pt idx="12">
                  <c:v>2786.79</c:v>
                </c:pt>
                <c:pt idx="13">
                  <c:v>2556.59</c:v>
                </c:pt>
                <c:pt idx="14">
                  <c:v>3339.13</c:v>
                </c:pt>
                <c:pt idx="15">
                  <c:v>3102.83</c:v>
                </c:pt>
                <c:pt idx="16">
                  <c:v>2953.17</c:v>
                </c:pt>
                <c:pt idx="17">
                  <c:v>2643.8</c:v>
                </c:pt>
                <c:pt idx="18">
                  <c:v>2753.3</c:v>
                </c:pt>
                <c:pt idx="19">
                  <c:v>2984.85</c:v>
                </c:pt>
                <c:pt idx="20">
                  <c:v>2997.96</c:v>
                </c:pt>
                <c:pt idx="21">
                  <c:v>2515.61</c:v>
                </c:pt>
                <c:pt idx="22">
                  <c:v>3061.5699999999993</c:v>
                </c:pt>
                <c:pt idx="23">
                  <c:v>2775.64</c:v>
                </c:pt>
                <c:pt idx="24">
                  <c:v>3530.16</c:v>
                </c:pt>
                <c:pt idx="25">
                  <c:v>3344.3399999999997</c:v>
                </c:pt>
                <c:pt idx="26">
                  <c:v>3501.8599999999997</c:v>
                </c:pt>
                <c:pt idx="27">
                  <c:v>3630.8</c:v>
                </c:pt>
                <c:pt idx="28">
                  <c:v>3426.6400000000003</c:v>
                </c:pt>
                <c:pt idx="29">
                  <c:v>3392.49</c:v>
                </c:pt>
              </c:numCache>
            </c:numRef>
          </c:val>
          <c:smooth val="0"/>
          <c:extLst>
            <c:ext xmlns:c16="http://schemas.microsoft.com/office/drawing/2014/chart" uri="{C3380CC4-5D6E-409C-BE32-E72D297353CC}">
              <c16:uniqueId val="{00000003-934D-40A0-9AEE-E2736B2B3E71}"/>
            </c:ext>
          </c:extLst>
        </c:ser>
        <c:dLbls>
          <c:showLegendKey val="0"/>
          <c:showVal val="0"/>
          <c:showCatName val="0"/>
          <c:showSerName val="0"/>
          <c:showPercent val="0"/>
          <c:showBubbleSize val="0"/>
        </c:dLbls>
        <c:marker val="1"/>
        <c:smooth val="0"/>
        <c:axId val="226399776"/>
        <c:axId val="226399360"/>
      </c:lineChart>
      <c:valAx>
        <c:axId val="2587118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est. crop </a:t>
                </a:r>
                <a:r>
                  <a:rPr lang="en-AU" baseline="0"/>
                  <a:t>emissions (Gg)</a:t>
                </a:r>
                <a:endParaRPr lang="en-AU"/>
              </a:p>
            </c:rich>
          </c:tx>
          <c:layout>
            <c:manualLayout>
              <c:xMode val="edge"/>
              <c:yMode val="edge"/>
              <c:x val="2.6658728865012485E-2"/>
              <c:y val="0.394076555021762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712704"/>
        <c:crosses val="max"/>
        <c:crossBetween val="between"/>
      </c:valAx>
      <c:catAx>
        <c:axId val="258712704"/>
        <c:scaling>
          <c:orientation val="minMax"/>
        </c:scaling>
        <c:delete val="1"/>
        <c:axPos val="b"/>
        <c:numFmt formatCode="General" sourceLinked="1"/>
        <c:majorTickMark val="out"/>
        <c:minorTickMark val="none"/>
        <c:tickLblPos val="nextTo"/>
        <c:crossAx val="258711872"/>
        <c:crosses val="autoZero"/>
        <c:auto val="1"/>
        <c:lblAlgn val="ctr"/>
        <c:lblOffset val="100"/>
        <c:noMultiLvlLbl val="0"/>
      </c:catAx>
      <c:valAx>
        <c:axId val="2263993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Av state yield (t/Ha)</a:t>
                </a:r>
              </a:p>
            </c:rich>
          </c:tx>
          <c:layout>
            <c:manualLayout>
              <c:xMode val="edge"/>
              <c:yMode val="edge"/>
              <c:x val="0.91726416736161809"/>
              <c:y val="0.3875647951615697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399776"/>
        <c:crosses val="autoZero"/>
        <c:crossBetween val="between"/>
      </c:valAx>
      <c:catAx>
        <c:axId val="226399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399360"/>
        <c:crosses val="autoZero"/>
        <c:auto val="1"/>
        <c:lblAlgn val="ctr"/>
        <c:lblOffset val="100"/>
        <c:tickLblSkip val="5"/>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Livestock</a:t>
            </a:r>
            <a:r>
              <a:rPr lang="en-AU" baseline="0"/>
              <a:t> Emissions and Productivity WA </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'livestock time series'!$A$4</c:f>
              <c:strCache>
                <c:ptCount val="1"/>
                <c:pt idx="0">
                  <c:v>Cattle Methane</c:v>
                </c:pt>
              </c:strCache>
            </c:strRef>
          </c:tx>
          <c:spPr>
            <a:solidFill>
              <a:schemeClr val="accent2"/>
            </a:solidFill>
            <a:ln>
              <a:noFill/>
            </a:ln>
            <a:effectLst/>
          </c:spPr>
          <c:invertIfNegative val="0"/>
          <c:cat>
            <c:numRef>
              <c:f>'livestock time series'!$B$2:$AE$2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'livestock time series'!$B$4:$AE$4</c:f>
              <c:numCache>
                <c:formatCode>#,##0.00</c:formatCode>
                <c:ptCount val="30"/>
                <c:pt idx="0">
                  <c:v>2239.8000000000002</c:v>
                </c:pt>
                <c:pt idx="1">
                  <c:v>2150.5</c:v>
                </c:pt>
                <c:pt idx="2">
                  <c:v>2232.16</c:v>
                </c:pt>
                <c:pt idx="3">
                  <c:v>2281.5100000000002</c:v>
                </c:pt>
                <c:pt idx="4">
                  <c:v>2421.14</c:v>
                </c:pt>
                <c:pt idx="5">
                  <c:v>2518</c:v>
                </c:pt>
                <c:pt idx="6">
                  <c:v>2556.5</c:v>
                </c:pt>
                <c:pt idx="7">
                  <c:v>2512.5500000000002</c:v>
                </c:pt>
                <c:pt idx="8">
                  <c:v>2597.9299999999998</c:v>
                </c:pt>
                <c:pt idx="9">
                  <c:v>2557.9899999999998</c:v>
                </c:pt>
                <c:pt idx="10">
                  <c:v>2864.27</c:v>
                </c:pt>
                <c:pt idx="11">
                  <c:v>2798.66</c:v>
                </c:pt>
                <c:pt idx="12">
                  <c:v>2794.3</c:v>
                </c:pt>
                <c:pt idx="13">
                  <c:v>2641.77</c:v>
                </c:pt>
                <c:pt idx="14">
                  <c:v>2850.46</c:v>
                </c:pt>
                <c:pt idx="15">
                  <c:v>2908.43</c:v>
                </c:pt>
                <c:pt idx="16">
                  <c:v>3112.59</c:v>
                </c:pt>
                <c:pt idx="17">
                  <c:v>3048.47</c:v>
                </c:pt>
                <c:pt idx="18">
                  <c:v>2824.74</c:v>
                </c:pt>
                <c:pt idx="19">
                  <c:v>3048.33</c:v>
                </c:pt>
                <c:pt idx="20">
                  <c:v>3068.75</c:v>
                </c:pt>
                <c:pt idx="21">
                  <c:v>2711.03</c:v>
                </c:pt>
                <c:pt idx="22">
                  <c:v>2672.76</c:v>
                </c:pt>
                <c:pt idx="23">
                  <c:v>2610.17</c:v>
                </c:pt>
                <c:pt idx="24">
                  <c:v>2715.76</c:v>
                </c:pt>
                <c:pt idx="25">
                  <c:v>3043.86</c:v>
                </c:pt>
                <c:pt idx="26">
                  <c:v>2945.56</c:v>
                </c:pt>
                <c:pt idx="27">
                  <c:v>2865.64</c:v>
                </c:pt>
                <c:pt idx="28">
                  <c:v>2694.08</c:v>
                </c:pt>
                <c:pt idx="29">
                  <c:v>3005.17</c:v>
                </c:pt>
              </c:numCache>
            </c:numRef>
          </c:val>
          <c:extLst>
            <c:ext xmlns:c16="http://schemas.microsoft.com/office/drawing/2014/chart" uri="{C3380CC4-5D6E-409C-BE32-E72D297353CC}">
              <c16:uniqueId val="{00000000-4359-4E0B-BB5F-66FB4CB48A1B}"/>
            </c:ext>
          </c:extLst>
        </c:ser>
        <c:ser>
          <c:idx val="2"/>
          <c:order val="2"/>
          <c:tx>
            <c:strRef>
              <c:f>'livestock time series'!$A$5</c:f>
              <c:strCache>
                <c:ptCount val="1"/>
                <c:pt idx="0">
                  <c:v>Sheep Methane</c:v>
                </c:pt>
              </c:strCache>
            </c:strRef>
          </c:tx>
          <c:spPr>
            <a:solidFill>
              <a:schemeClr val="accent3"/>
            </a:solidFill>
            <a:ln>
              <a:noFill/>
            </a:ln>
            <a:effectLst/>
          </c:spPr>
          <c:invertIfNegative val="0"/>
          <c:cat>
            <c:numRef>
              <c:f>'livestock time series'!$B$2:$AE$2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'livestock time series'!$B$5:$AE$5</c:f>
              <c:numCache>
                <c:formatCode>#,##0.00</c:formatCode>
                <c:ptCount val="30"/>
                <c:pt idx="0">
                  <c:v>6241.45</c:v>
                </c:pt>
                <c:pt idx="1">
                  <c:v>5992.42</c:v>
                </c:pt>
                <c:pt idx="2">
                  <c:v>5719.71</c:v>
                </c:pt>
                <c:pt idx="3">
                  <c:v>5428.54</c:v>
                </c:pt>
                <c:pt idx="4">
                  <c:v>5191.08</c:v>
                </c:pt>
                <c:pt idx="5">
                  <c:v>4926.2700000000004</c:v>
                </c:pt>
                <c:pt idx="6">
                  <c:v>4788.8100000000004</c:v>
                </c:pt>
                <c:pt idx="7">
                  <c:v>4473.03</c:v>
                </c:pt>
                <c:pt idx="8">
                  <c:v>4393.42</c:v>
                </c:pt>
                <c:pt idx="9">
                  <c:v>4190.96</c:v>
                </c:pt>
                <c:pt idx="10">
                  <c:v>4183.78</c:v>
                </c:pt>
                <c:pt idx="11">
                  <c:v>3717.88</c:v>
                </c:pt>
                <c:pt idx="12">
                  <c:v>3637.43</c:v>
                </c:pt>
                <c:pt idx="13">
                  <c:v>3771.35</c:v>
                </c:pt>
                <c:pt idx="14">
                  <c:v>3957.79</c:v>
                </c:pt>
                <c:pt idx="15">
                  <c:v>4005.19</c:v>
                </c:pt>
                <c:pt idx="16">
                  <c:v>3538.29</c:v>
                </c:pt>
                <c:pt idx="17">
                  <c:v>3377.61</c:v>
                </c:pt>
                <c:pt idx="18">
                  <c:v>2920.99</c:v>
                </c:pt>
                <c:pt idx="19">
                  <c:v>2530.9299999999998</c:v>
                </c:pt>
                <c:pt idx="20">
                  <c:v>2407.96</c:v>
                </c:pt>
                <c:pt idx="21">
                  <c:v>2249.7399999999998</c:v>
                </c:pt>
                <c:pt idx="22">
                  <c:v>2326.83</c:v>
                </c:pt>
                <c:pt idx="23">
                  <c:v>2409.23</c:v>
                </c:pt>
                <c:pt idx="24">
                  <c:v>2285.9</c:v>
                </c:pt>
                <c:pt idx="25">
                  <c:v>2194.2199999999998</c:v>
                </c:pt>
                <c:pt idx="26">
                  <c:v>2218.6</c:v>
                </c:pt>
                <c:pt idx="27">
                  <c:v>2287.2600000000002</c:v>
                </c:pt>
                <c:pt idx="28">
                  <c:v>2344.3000000000002</c:v>
                </c:pt>
                <c:pt idx="29">
                  <c:v>2585.83</c:v>
                </c:pt>
              </c:numCache>
            </c:numRef>
          </c:val>
          <c:extLst>
            <c:ext xmlns:c16="http://schemas.microsoft.com/office/drawing/2014/chart" uri="{C3380CC4-5D6E-409C-BE32-E72D297353CC}">
              <c16:uniqueId val="{00000001-4359-4E0B-BB5F-66FB4CB48A1B}"/>
            </c:ext>
          </c:extLst>
        </c:ser>
        <c:ser>
          <c:idx val="4"/>
          <c:order val="4"/>
          <c:tx>
            <c:strRef>
              <c:f>'livestock time series'!$A$7</c:f>
              <c:strCache>
                <c:ptCount val="1"/>
                <c:pt idx="0">
                  <c:v>Manure Cattle</c:v>
                </c:pt>
              </c:strCache>
            </c:strRef>
          </c:tx>
          <c:spPr>
            <a:solidFill>
              <a:schemeClr val="accent5"/>
            </a:solidFill>
            <a:ln>
              <a:noFill/>
            </a:ln>
            <a:effectLst/>
          </c:spPr>
          <c:invertIfNegative val="0"/>
          <c:cat>
            <c:numRef>
              <c:f>'livestock time series'!$B$2:$AE$2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'livestock time series'!$B$7:$AE$7</c:f>
              <c:numCache>
                <c:formatCode>General</c:formatCode>
                <c:ptCount val="30"/>
                <c:pt idx="0">
                  <c:v>361.81</c:v>
                </c:pt>
                <c:pt idx="1">
                  <c:v>327.92</c:v>
                </c:pt>
                <c:pt idx="2">
                  <c:v>335.52</c:v>
                </c:pt>
                <c:pt idx="3">
                  <c:v>330.44</c:v>
                </c:pt>
                <c:pt idx="4">
                  <c:v>335.61</c:v>
                </c:pt>
                <c:pt idx="5">
                  <c:v>356.69</c:v>
                </c:pt>
                <c:pt idx="6">
                  <c:v>353.72</c:v>
                </c:pt>
                <c:pt idx="7">
                  <c:v>349.88</c:v>
                </c:pt>
                <c:pt idx="8">
                  <c:v>385.11</c:v>
                </c:pt>
                <c:pt idx="9">
                  <c:v>369.68</c:v>
                </c:pt>
                <c:pt idx="10">
                  <c:v>422.36</c:v>
                </c:pt>
                <c:pt idx="11">
                  <c:v>423.03</c:v>
                </c:pt>
                <c:pt idx="12">
                  <c:v>411.22</c:v>
                </c:pt>
                <c:pt idx="13">
                  <c:v>354.29</c:v>
                </c:pt>
                <c:pt idx="14">
                  <c:v>389.52</c:v>
                </c:pt>
                <c:pt idx="15">
                  <c:v>414.27</c:v>
                </c:pt>
                <c:pt idx="16">
                  <c:v>489.41</c:v>
                </c:pt>
                <c:pt idx="17">
                  <c:v>458.81</c:v>
                </c:pt>
                <c:pt idx="18">
                  <c:v>423.97</c:v>
                </c:pt>
                <c:pt idx="19">
                  <c:v>457.74</c:v>
                </c:pt>
                <c:pt idx="20">
                  <c:v>472.91</c:v>
                </c:pt>
                <c:pt idx="21">
                  <c:v>450.51</c:v>
                </c:pt>
                <c:pt idx="22">
                  <c:v>442.18</c:v>
                </c:pt>
                <c:pt idx="23">
                  <c:v>451.61</c:v>
                </c:pt>
                <c:pt idx="24">
                  <c:v>460.81</c:v>
                </c:pt>
                <c:pt idx="25">
                  <c:v>520.04</c:v>
                </c:pt>
                <c:pt idx="26">
                  <c:v>491.33</c:v>
                </c:pt>
                <c:pt idx="27">
                  <c:v>496.21</c:v>
                </c:pt>
                <c:pt idx="28">
                  <c:v>478.72</c:v>
                </c:pt>
                <c:pt idx="29">
                  <c:v>501.87</c:v>
                </c:pt>
              </c:numCache>
            </c:numRef>
          </c:val>
          <c:extLst>
            <c:ext xmlns:c16="http://schemas.microsoft.com/office/drawing/2014/chart" uri="{C3380CC4-5D6E-409C-BE32-E72D297353CC}">
              <c16:uniqueId val="{00000002-4359-4E0B-BB5F-66FB4CB48A1B}"/>
            </c:ext>
          </c:extLst>
        </c:ser>
        <c:ser>
          <c:idx val="5"/>
          <c:order val="5"/>
          <c:tx>
            <c:strRef>
              <c:f>'livestock time series'!$A$8</c:f>
              <c:strCache>
                <c:ptCount val="1"/>
                <c:pt idx="0">
                  <c:v>Manure Sheep</c:v>
                </c:pt>
              </c:strCache>
            </c:strRef>
          </c:tx>
          <c:spPr>
            <a:solidFill>
              <a:schemeClr val="accent6"/>
            </a:solidFill>
            <a:ln>
              <a:noFill/>
            </a:ln>
            <a:effectLst/>
          </c:spPr>
          <c:invertIfNegative val="0"/>
          <c:cat>
            <c:numRef>
              <c:f>'livestock time series'!$B$2:$AE$2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'livestock time series'!$B$8:$AE$8</c:f>
              <c:numCache>
                <c:formatCode>General</c:formatCode>
                <c:ptCount val="30"/>
                <c:pt idx="0">
                  <c:v>299.74</c:v>
                </c:pt>
                <c:pt idx="1">
                  <c:v>289.81</c:v>
                </c:pt>
                <c:pt idx="2">
                  <c:v>276.58</c:v>
                </c:pt>
                <c:pt idx="3">
                  <c:v>261.47000000000003</c:v>
                </c:pt>
                <c:pt idx="4">
                  <c:v>248.84</c:v>
                </c:pt>
                <c:pt idx="5">
                  <c:v>236.91</c:v>
                </c:pt>
                <c:pt idx="6">
                  <c:v>228.29</c:v>
                </c:pt>
                <c:pt idx="7">
                  <c:v>212.85</c:v>
                </c:pt>
                <c:pt idx="8">
                  <c:v>208.64</c:v>
                </c:pt>
                <c:pt idx="9">
                  <c:v>198.84</c:v>
                </c:pt>
                <c:pt idx="10">
                  <c:v>199.47</c:v>
                </c:pt>
                <c:pt idx="11">
                  <c:v>176.53</c:v>
                </c:pt>
                <c:pt idx="12">
                  <c:v>171.98</c:v>
                </c:pt>
                <c:pt idx="13">
                  <c:v>178.06</c:v>
                </c:pt>
                <c:pt idx="14">
                  <c:v>186.96</c:v>
                </c:pt>
                <c:pt idx="15">
                  <c:v>189</c:v>
                </c:pt>
                <c:pt idx="16">
                  <c:v>168.27</c:v>
                </c:pt>
                <c:pt idx="17">
                  <c:v>160.5</c:v>
                </c:pt>
                <c:pt idx="18">
                  <c:v>138.33000000000001</c:v>
                </c:pt>
                <c:pt idx="19">
                  <c:v>119.32</c:v>
                </c:pt>
                <c:pt idx="20">
                  <c:v>113.39</c:v>
                </c:pt>
                <c:pt idx="21">
                  <c:v>105.74</c:v>
                </c:pt>
                <c:pt idx="22">
                  <c:v>109.33</c:v>
                </c:pt>
                <c:pt idx="23">
                  <c:v>113.38</c:v>
                </c:pt>
                <c:pt idx="24">
                  <c:v>107.62</c:v>
                </c:pt>
                <c:pt idx="25">
                  <c:v>103.14</c:v>
                </c:pt>
                <c:pt idx="26">
                  <c:v>104.32</c:v>
                </c:pt>
                <c:pt idx="27">
                  <c:v>107.53</c:v>
                </c:pt>
                <c:pt idx="28">
                  <c:v>110.07</c:v>
                </c:pt>
                <c:pt idx="29">
                  <c:v>121.57</c:v>
                </c:pt>
              </c:numCache>
            </c:numRef>
          </c:val>
          <c:extLst>
            <c:ext xmlns:c16="http://schemas.microsoft.com/office/drawing/2014/chart" uri="{C3380CC4-5D6E-409C-BE32-E72D297353CC}">
              <c16:uniqueId val="{00000003-4359-4E0B-BB5F-66FB4CB48A1B}"/>
            </c:ext>
          </c:extLst>
        </c:ser>
        <c:dLbls>
          <c:showLegendKey val="0"/>
          <c:showVal val="0"/>
          <c:showCatName val="0"/>
          <c:showSerName val="0"/>
          <c:showPercent val="0"/>
          <c:showBubbleSize val="0"/>
        </c:dLbls>
        <c:gapWidth val="219"/>
        <c:overlap val="-27"/>
        <c:axId val="342067888"/>
        <c:axId val="390405616"/>
        <c:extLst/>
      </c:barChart>
      <c:lineChart>
        <c:grouping val="standard"/>
        <c:varyColors val="0"/>
        <c:ser>
          <c:idx val="6"/>
          <c:order val="6"/>
          <c:tx>
            <c:strRef>
              <c:f>'livestock time series'!$A$9</c:f>
              <c:strCache>
                <c:ptCount val="1"/>
                <c:pt idx="0">
                  <c:v>total emissions from livestock</c:v>
                </c:pt>
              </c:strCache>
            </c:strRef>
          </c:tx>
          <c:spPr>
            <a:ln w="28575" cap="rnd">
              <a:solidFill>
                <a:schemeClr val="accent1">
                  <a:lumMod val="60000"/>
                </a:schemeClr>
              </a:solidFill>
              <a:round/>
            </a:ln>
            <a:effectLst/>
          </c:spPr>
          <c:marker>
            <c:symbol val="none"/>
          </c:marker>
          <c:cat>
            <c:numRef>
              <c:f>'livestock time series'!$B$2:$AD$2</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'livestock time series'!$B$9:$AD$9</c:f>
              <c:numCache>
                <c:formatCode>#,##0.00</c:formatCode>
                <c:ptCount val="29"/>
                <c:pt idx="0">
                  <c:v>9142.7999999999993</c:v>
                </c:pt>
                <c:pt idx="1">
                  <c:v>8760.65</c:v>
                </c:pt>
                <c:pt idx="2">
                  <c:v>8563.9699999999993</c:v>
                </c:pt>
                <c:pt idx="3">
                  <c:v>8301.9599999999991</c:v>
                </c:pt>
                <c:pt idx="4">
                  <c:v>8196.67</c:v>
                </c:pt>
                <c:pt idx="5">
                  <c:v>8037.8700000000008</c:v>
                </c:pt>
                <c:pt idx="6">
                  <c:v>7927.3200000000006</c:v>
                </c:pt>
                <c:pt idx="7">
                  <c:v>7548.31</c:v>
                </c:pt>
                <c:pt idx="8">
                  <c:v>7585.1</c:v>
                </c:pt>
                <c:pt idx="9">
                  <c:v>7317.4699999999993</c:v>
                </c:pt>
                <c:pt idx="10">
                  <c:v>7669.8799999999992</c:v>
                </c:pt>
                <c:pt idx="11">
                  <c:v>7116.1</c:v>
                </c:pt>
                <c:pt idx="12">
                  <c:v>7014.93</c:v>
                </c:pt>
                <c:pt idx="13">
                  <c:v>6945.4699999999993</c:v>
                </c:pt>
                <c:pt idx="14">
                  <c:v>7384.7300000000005</c:v>
                </c:pt>
                <c:pt idx="15">
                  <c:v>7516.8899999999994</c:v>
                </c:pt>
                <c:pt idx="16">
                  <c:v>7308.56</c:v>
                </c:pt>
                <c:pt idx="17">
                  <c:v>7045.3899999999994</c:v>
                </c:pt>
                <c:pt idx="18">
                  <c:v>6308.03</c:v>
                </c:pt>
                <c:pt idx="19">
                  <c:v>6156.32</c:v>
                </c:pt>
                <c:pt idx="20">
                  <c:v>6063.01</c:v>
                </c:pt>
                <c:pt idx="21">
                  <c:v>5517.02</c:v>
                </c:pt>
                <c:pt idx="22">
                  <c:v>5551.1</c:v>
                </c:pt>
                <c:pt idx="23">
                  <c:v>5584.39</c:v>
                </c:pt>
                <c:pt idx="24">
                  <c:v>5570.09</c:v>
                </c:pt>
                <c:pt idx="25">
                  <c:v>5861.26</c:v>
                </c:pt>
                <c:pt idx="26">
                  <c:v>5759.8099999999995</c:v>
                </c:pt>
                <c:pt idx="27">
                  <c:v>5756.6399999999994</c:v>
                </c:pt>
                <c:pt idx="28">
                  <c:v>5627.17</c:v>
                </c:pt>
              </c:numCache>
            </c:numRef>
          </c:val>
          <c:smooth val="0"/>
          <c:extLst>
            <c:ext xmlns:c16="http://schemas.microsoft.com/office/drawing/2014/chart" uri="{C3380CC4-5D6E-409C-BE32-E72D297353CC}">
              <c16:uniqueId val="{00000004-4359-4E0B-BB5F-66FB4CB48A1B}"/>
            </c:ext>
          </c:extLst>
        </c:ser>
        <c:dLbls>
          <c:showLegendKey val="0"/>
          <c:showVal val="0"/>
          <c:showCatName val="0"/>
          <c:showSerName val="0"/>
          <c:showPercent val="0"/>
          <c:showBubbleSize val="0"/>
        </c:dLbls>
        <c:marker val="1"/>
        <c:smooth val="0"/>
        <c:axId val="342067888"/>
        <c:axId val="390405616"/>
        <c:extLst>
          <c:ext xmlns:c15="http://schemas.microsoft.com/office/drawing/2012/chart" uri="{02D57815-91ED-43cb-92C2-25804820EDAC}">
            <c15:filteredLineSeries>
              <c15:ser>
                <c:idx val="0"/>
                <c:order val="0"/>
                <c:tx>
                  <c:strRef>
                    <c:extLst>
                      <c:ext uri="{02D57815-91ED-43cb-92C2-25804820EDAC}">
                        <c15:formulaRef>
                          <c15:sqref>'livestock time series'!$A$3</c15:sqref>
                        </c15:formulaRef>
                      </c:ext>
                    </c:extLst>
                    <c:strCache>
                      <c:ptCount val="1"/>
                      <c:pt idx="0">
                        <c:v>Enteric methane</c:v>
                      </c:pt>
                    </c:strCache>
                  </c:strRef>
                </c:tx>
                <c:spPr>
                  <a:ln w="28575" cap="rnd">
                    <a:solidFill>
                      <a:schemeClr val="accent1"/>
                    </a:solidFill>
                    <a:round/>
                  </a:ln>
                  <a:effectLst/>
                </c:spPr>
                <c:marker>
                  <c:symbol val="none"/>
                </c:marker>
                <c:cat>
                  <c:numRef>
                    <c:extLst>
                      <c:ext uri="{02D57815-91ED-43cb-92C2-25804820EDAC}">
                        <c15:formulaRef>
                          <c15:sqref>'livestock time series'!$B$2:$AD$2</c15:sqref>
                        </c15:formulaRef>
                      </c:ext>
                    </c:extLst>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extLst>
                      <c:ext uri="{02D57815-91ED-43cb-92C2-25804820EDAC}">
                        <c15:formulaRef>
                          <c15:sqref>'livestock time series'!$B$3:$AD$3</c15:sqref>
                        </c15:formulaRef>
                      </c:ext>
                    </c:extLst>
                    <c:numCache>
                      <c:formatCode>#,##0.00</c:formatCode>
                      <c:ptCount val="29"/>
                      <c:pt idx="0">
                        <c:v>8512.8799999999992</c:v>
                      </c:pt>
                      <c:pt idx="1">
                        <c:v>8173.94</c:v>
                      </c:pt>
                      <c:pt idx="2">
                        <c:v>7984.3</c:v>
                      </c:pt>
                      <c:pt idx="3">
                        <c:v>7743.39</c:v>
                      </c:pt>
                      <c:pt idx="4">
                        <c:v>7645.88</c:v>
                      </c:pt>
                      <c:pt idx="5">
                        <c:v>7474.4</c:v>
                      </c:pt>
                      <c:pt idx="6">
                        <c:v>7374.51</c:v>
                      </c:pt>
                      <c:pt idx="7">
                        <c:v>7014.32</c:v>
                      </c:pt>
                      <c:pt idx="8">
                        <c:v>7018.63</c:v>
                      </c:pt>
                      <c:pt idx="9">
                        <c:v>6779.18</c:v>
                      </c:pt>
                      <c:pt idx="10">
                        <c:v>7074.11</c:v>
                      </c:pt>
                      <c:pt idx="11">
                        <c:v>6544.79</c:v>
                      </c:pt>
                      <c:pt idx="12">
                        <c:v>6462.49</c:v>
                      </c:pt>
                      <c:pt idx="13">
                        <c:v>6451.21</c:v>
                      </c:pt>
                      <c:pt idx="14">
                        <c:v>6832.97</c:v>
                      </c:pt>
                      <c:pt idx="15">
                        <c:v>6937.99</c:v>
                      </c:pt>
                      <c:pt idx="16">
                        <c:v>6682.32</c:v>
                      </c:pt>
                      <c:pt idx="17">
                        <c:v>6457.28</c:v>
                      </c:pt>
                      <c:pt idx="18">
                        <c:v>5776.57</c:v>
                      </c:pt>
                      <c:pt idx="19">
                        <c:v>5611.29</c:v>
                      </c:pt>
                      <c:pt idx="20">
                        <c:v>5504.42</c:v>
                      </c:pt>
                      <c:pt idx="21">
                        <c:v>4990.49</c:v>
                      </c:pt>
                      <c:pt idx="22">
                        <c:v>5024.68</c:v>
                      </c:pt>
                      <c:pt idx="23">
                        <c:v>5045.28</c:v>
                      </c:pt>
                      <c:pt idx="24">
                        <c:v>5027.2299999999996</c:v>
                      </c:pt>
                      <c:pt idx="25">
                        <c:v>5265.33</c:v>
                      </c:pt>
                      <c:pt idx="26">
                        <c:v>5191.13</c:v>
                      </c:pt>
                      <c:pt idx="27">
                        <c:v>5179.8900000000003</c:v>
                      </c:pt>
                      <c:pt idx="28">
                        <c:v>5068.37</c:v>
                      </c:pt>
                    </c:numCache>
                  </c:numRef>
                </c:val>
                <c:smooth val="0"/>
                <c:extLst>
                  <c:ext xmlns:c16="http://schemas.microsoft.com/office/drawing/2014/chart" uri="{C3380CC4-5D6E-409C-BE32-E72D297353CC}">
                    <c16:uniqueId val="{00000006-4359-4E0B-BB5F-66FB4CB48A1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'livestock time series'!$A$6</c15:sqref>
                        </c15:formulaRef>
                      </c:ext>
                    </c:extLst>
                    <c:strCache>
                      <c:ptCount val="1"/>
                      <c:pt idx="0">
                        <c:v>Manure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'livestock time series'!$B$2:$AD$2</c15:sqref>
                        </c15:formulaRef>
                      </c:ext>
                    </c:extLst>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extLst xmlns:c15="http://schemas.microsoft.com/office/drawing/2012/chart">
                      <c:ext xmlns:c15="http://schemas.microsoft.com/office/drawing/2012/chart" uri="{02D57815-91ED-43cb-92C2-25804820EDAC}">
                        <c15:formulaRef>
                          <c15:sqref>'livestock time series'!$B$6:$AD$6</c15:sqref>
                        </c15:formulaRef>
                      </c:ext>
                    </c:extLst>
                    <c:numCache>
                      <c:formatCode>General</c:formatCode>
                      <c:ptCount val="29"/>
                      <c:pt idx="0">
                        <c:v>661.55</c:v>
                      </c:pt>
                      <c:pt idx="1">
                        <c:v>617.73</c:v>
                      </c:pt>
                      <c:pt idx="2">
                        <c:v>612.09999999999991</c:v>
                      </c:pt>
                      <c:pt idx="3">
                        <c:v>591.91000000000008</c:v>
                      </c:pt>
                      <c:pt idx="4">
                        <c:v>584.45000000000005</c:v>
                      </c:pt>
                      <c:pt idx="5">
                        <c:v>593.6</c:v>
                      </c:pt>
                      <c:pt idx="6">
                        <c:v>582.01</c:v>
                      </c:pt>
                      <c:pt idx="7">
                        <c:v>562.73</c:v>
                      </c:pt>
                      <c:pt idx="8">
                        <c:v>593.75</c:v>
                      </c:pt>
                      <c:pt idx="9">
                        <c:v>568.52</c:v>
                      </c:pt>
                      <c:pt idx="10">
                        <c:v>621.83000000000004</c:v>
                      </c:pt>
                      <c:pt idx="11">
                        <c:v>599.55999999999995</c:v>
                      </c:pt>
                      <c:pt idx="12">
                        <c:v>583.20000000000005</c:v>
                      </c:pt>
                      <c:pt idx="13">
                        <c:v>532.35</c:v>
                      </c:pt>
                      <c:pt idx="14">
                        <c:v>576.48</c:v>
                      </c:pt>
                      <c:pt idx="15">
                        <c:v>603.27</c:v>
                      </c:pt>
                      <c:pt idx="16">
                        <c:v>657.68000000000006</c:v>
                      </c:pt>
                      <c:pt idx="17">
                        <c:v>619.30999999999995</c:v>
                      </c:pt>
                      <c:pt idx="18">
                        <c:v>562.30000000000007</c:v>
                      </c:pt>
                      <c:pt idx="19">
                        <c:v>577.05999999999995</c:v>
                      </c:pt>
                      <c:pt idx="20">
                        <c:v>586.30000000000007</c:v>
                      </c:pt>
                      <c:pt idx="21">
                        <c:v>556.25</c:v>
                      </c:pt>
                      <c:pt idx="22">
                        <c:v>551.51</c:v>
                      </c:pt>
                      <c:pt idx="23">
                        <c:v>564.99</c:v>
                      </c:pt>
                      <c:pt idx="24">
                        <c:v>568.43000000000006</c:v>
                      </c:pt>
                      <c:pt idx="25">
                        <c:v>623.17999999999995</c:v>
                      </c:pt>
                      <c:pt idx="26">
                        <c:v>595.65</c:v>
                      </c:pt>
                      <c:pt idx="27">
                        <c:v>603.74</c:v>
                      </c:pt>
                      <c:pt idx="28">
                        <c:v>588.79</c:v>
                      </c:pt>
                    </c:numCache>
                  </c:numRef>
                </c:val>
                <c:smooth val="0"/>
                <c:extLst xmlns:c15="http://schemas.microsoft.com/office/drawing/2012/chart">
                  <c:ext xmlns:c16="http://schemas.microsoft.com/office/drawing/2014/chart" uri="{C3380CC4-5D6E-409C-BE32-E72D297353CC}">
                    <c16:uniqueId val="{00000007-4359-4E0B-BB5F-66FB4CB48A1B}"/>
                  </c:ext>
                </c:extLst>
              </c15:ser>
            </c15:filteredLineSeries>
          </c:ext>
        </c:extLst>
      </c:lineChart>
      <c:lineChart>
        <c:grouping val="standard"/>
        <c:varyColors val="0"/>
        <c:ser>
          <c:idx val="7"/>
          <c:order val="7"/>
          <c:tx>
            <c:strRef>
              <c:f>'livestock time series'!$A$10</c:f>
              <c:strCache>
                <c:ptCount val="1"/>
                <c:pt idx="0">
                  <c:v>total livestock value $ (x1M)</c:v>
                </c:pt>
              </c:strCache>
            </c:strRef>
          </c:tx>
          <c:spPr>
            <a:ln w="28575" cap="rnd">
              <a:solidFill>
                <a:schemeClr val="accent2">
                  <a:lumMod val="60000"/>
                </a:schemeClr>
              </a:solidFill>
              <a:round/>
            </a:ln>
            <a:effectLst/>
          </c:spPr>
          <c:marker>
            <c:symbol val="none"/>
          </c:marker>
          <c:cat>
            <c:numRef>
              <c:f>'livestock time series'!$B$2:$AE$2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'livestock time series'!$B$10:$AE$10</c:f>
              <c:numCache>
                <c:formatCode>General</c:formatCode>
                <c:ptCount val="30"/>
                <c:pt idx="2">
                  <c:v>938.7</c:v>
                </c:pt>
                <c:pt idx="3">
                  <c:v>1007.6</c:v>
                </c:pt>
                <c:pt idx="4">
                  <c:v>1279.7</c:v>
                </c:pt>
                <c:pt idx="5">
                  <c:v>1147.4000000000001</c:v>
                </c:pt>
                <c:pt idx="6">
                  <c:v>1094.0999999999999</c:v>
                </c:pt>
                <c:pt idx="7">
                  <c:v>1124.0999999999999</c:v>
                </c:pt>
                <c:pt idx="8">
                  <c:v>1028.9000000000001</c:v>
                </c:pt>
                <c:pt idx="9">
                  <c:v>1067.7</c:v>
                </c:pt>
                <c:pt idx="10">
                  <c:v>1254.4000000000001</c:v>
                </c:pt>
                <c:pt idx="11">
                  <c:v>1388.1</c:v>
                </c:pt>
                <c:pt idx="12">
                  <c:v>1602</c:v>
                </c:pt>
                <c:pt idx="13">
                  <c:v>1446.9</c:v>
                </c:pt>
                <c:pt idx="14">
                  <c:v>1441.6</c:v>
                </c:pt>
                <c:pt idx="15">
                  <c:v>1516.3</c:v>
                </c:pt>
                <c:pt idx="16">
                  <c:v>1509.9</c:v>
                </c:pt>
                <c:pt idx="17">
                  <c:v>1400.4</c:v>
                </c:pt>
                <c:pt idx="18">
                  <c:v>1494.1</c:v>
                </c:pt>
                <c:pt idx="19">
                  <c:v>1413.1</c:v>
                </c:pt>
                <c:pt idx="20">
                  <c:v>1697.3</c:v>
                </c:pt>
                <c:pt idx="21">
                  <c:v>1557.5</c:v>
                </c:pt>
                <c:pt idx="22">
                  <c:v>1321</c:v>
                </c:pt>
                <c:pt idx="23">
                  <c:v>1570.7</c:v>
                </c:pt>
                <c:pt idx="24">
                  <c:v>1674.1</c:v>
                </c:pt>
                <c:pt idx="25">
                  <c:v>2031.376784</c:v>
                </c:pt>
                <c:pt idx="26">
                  <c:v>2210.1</c:v>
                </c:pt>
                <c:pt idx="27">
                  <c:v>2375.2333310599997</c:v>
                </c:pt>
                <c:pt idx="28">
                  <c:v>2351.1072701200001</c:v>
                </c:pt>
                <c:pt idx="29">
                  <c:v>2225.8398099699998</c:v>
                </c:pt>
              </c:numCache>
            </c:numRef>
          </c:val>
          <c:smooth val="0"/>
          <c:extLst>
            <c:ext xmlns:c16="http://schemas.microsoft.com/office/drawing/2014/chart" uri="{C3380CC4-5D6E-409C-BE32-E72D297353CC}">
              <c16:uniqueId val="{00000005-4359-4E0B-BB5F-66FB4CB48A1B}"/>
            </c:ext>
          </c:extLst>
        </c:ser>
        <c:dLbls>
          <c:showLegendKey val="0"/>
          <c:showVal val="0"/>
          <c:showCatName val="0"/>
          <c:showSerName val="0"/>
          <c:showPercent val="0"/>
          <c:showBubbleSize val="0"/>
        </c:dLbls>
        <c:marker val="1"/>
        <c:smooth val="0"/>
        <c:axId val="891587983"/>
        <c:axId val="891586319"/>
      </c:lineChart>
      <c:catAx>
        <c:axId val="342067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Source: Australian Greenhouse Emissions Information System, Department of Industry, Science, Energy and Resources. </a:t>
                </a:r>
              </a:p>
              <a:p>
                <a:pPr>
                  <a:defRPr/>
                </a:pPr>
                <a:r>
                  <a:rPr lang="en-AU"/>
                  <a:t>Value DPIRD analysis</a:t>
                </a:r>
              </a:p>
            </c:rich>
          </c:tx>
          <c:layout>
            <c:manualLayout>
              <c:xMode val="edge"/>
              <c:yMode val="edge"/>
              <c:x val="0.12426311687080537"/>
              <c:y val="0.93884408278533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405616"/>
        <c:crosses val="autoZero"/>
        <c:auto val="1"/>
        <c:lblAlgn val="ctr"/>
        <c:lblOffset val="100"/>
        <c:tickLblSkip val="5"/>
        <c:noMultiLvlLbl val="0"/>
      </c:catAx>
      <c:valAx>
        <c:axId val="39040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enteric</a:t>
                </a:r>
                <a:r>
                  <a:rPr lang="en-AU" baseline="0"/>
                  <a:t> emissions Gg (1000tonnes) CO2-e</a:t>
                </a:r>
                <a:endParaRPr lang="en-A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067888"/>
        <c:crosses val="autoZero"/>
        <c:crossBetween val="between"/>
      </c:valAx>
      <c:valAx>
        <c:axId val="89158631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livestock value $ (x1M)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587983"/>
        <c:crosses val="max"/>
        <c:crossBetween val="between"/>
      </c:valAx>
      <c:catAx>
        <c:axId val="891587983"/>
        <c:scaling>
          <c:orientation val="minMax"/>
        </c:scaling>
        <c:delete val="1"/>
        <c:axPos val="b"/>
        <c:numFmt formatCode="General" sourceLinked="1"/>
        <c:majorTickMark val="out"/>
        <c:minorTickMark val="none"/>
        <c:tickLblPos val="nextTo"/>
        <c:crossAx val="891586319"/>
        <c:crosses val="autoZero"/>
        <c:auto val="1"/>
        <c:lblAlgn val="ctr"/>
        <c:lblOffset val="100"/>
        <c:noMultiLvlLbl val="0"/>
      </c:catAx>
      <c:spPr>
        <a:noFill/>
        <a:ln>
          <a:noFill/>
        </a:ln>
        <a:effectLst/>
      </c:spPr>
    </c:plotArea>
    <c:legend>
      <c:legendPos val="b"/>
      <c:layout>
        <c:manualLayout>
          <c:xMode val="edge"/>
          <c:yMode val="edge"/>
          <c:x val="8.8122861162864899E-2"/>
          <c:y val="0.89599204503857766"/>
          <c:w val="0.89999993416767754"/>
          <c:h val="3.96928202360522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3340877471293"/>
          <c:y val="2.6496148595543435E-2"/>
          <c:w val="0.85279450778752142"/>
          <c:h val="0.66559860763096235"/>
        </c:manualLayout>
      </c:layout>
      <c:barChart>
        <c:barDir val="col"/>
        <c:grouping val="clustered"/>
        <c:varyColors val="0"/>
        <c:ser>
          <c:idx val="6"/>
          <c:order val="3"/>
          <c:tx>
            <c:strRef>
              <c:f>LULUC!$A$12</c:f>
              <c:strCache>
                <c:ptCount val="1"/>
                <c:pt idx="0">
                  <c:v>total</c:v>
                </c:pt>
              </c:strCache>
            </c:strRef>
          </c:tx>
          <c:spPr>
            <a:solidFill>
              <a:schemeClr val="bg1">
                <a:lumMod val="75000"/>
              </a:schemeClr>
            </a:solidFill>
            <a:ln>
              <a:noFill/>
            </a:ln>
            <a:effectLst/>
          </c:spPr>
          <c:invertIfNegative val="0"/>
          <c:cat>
            <c:numRef>
              <c:f>LULUC!$B$5:$AE$5</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LULUC!$B$12:$AE$12</c:f>
              <c:numCache>
                <c:formatCode>0</c:formatCode>
                <c:ptCount val="30"/>
                <c:pt idx="0">
                  <c:v>29356.940000000002</c:v>
                </c:pt>
                <c:pt idx="1">
                  <c:v>26976.949999999997</c:v>
                </c:pt>
                <c:pt idx="2">
                  <c:v>17941.73</c:v>
                </c:pt>
                <c:pt idx="3">
                  <c:v>15892.59</c:v>
                </c:pt>
                <c:pt idx="4">
                  <c:v>17478.78</c:v>
                </c:pt>
                <c:pt idx="5">
                  <c:v>11886.98</c:v>
                </c:pt>
                <c:pt idx="6">
                  <c:v>12646.05</c:v>
                </c:pt>
                <c:pt idx="7">
                  <c:v>12247.939999999999</c:v>
                </c:pt>
                <c:pt idx="8">
                  <c:v>5825.4699999999993</c:v>
                </c:pt>
                <c:pt idx="9">
                  <c:v>3012.7599999999998</c:v>
                </c:pt>
                <c:pt idx="10">
                  <c:v>1321.75</c:v>
                </c:pt>
                <c:pt idx="11">
                  <c:v>2923.9300000000003</c:v>
                </c:pt>
                <c:pt idx="12">
                  <c:v>2235.9299999999998</c:v>
                </c:pt>
                <c:pt idx="13">
                  <c:v>8790.36</c:v>
                </c:pt>
                <c:pt idx="14">
                  <c:v>4487.6900000000005</c:v>
                </c:pt>
                <c:pt idx="15">
                  <c:v>9699.49</c:v>
                </c:pt>
                <c:pt idx="16">
                  <c:v>6135.7599999999993</c:v>
                </c:pt>
                <c:pt idx="17">
                  <c:v>12999.19</c:v>
                </c:pt>
                <c:pt idx="18">
                  <c:v>12370.39</c:v>
                </c:pt>
                <c:pt idx="19">
                  <c:v>12348.34</c:v>
                </c:pt>
                <c:pt idx="20">
                  <c:v>10004.64</c:v>
                </c:pt>
                <c:pt idx="21">
                  <c:v>-849.14999999999964</c:v>
                </c:pt>
                <c:pt idx="22">
                  <c:v>-2662.9899999999989</c:v>
                </c:pt>
                <c:pt idx="23">
                  <c:v>-2310.2699999999986</c:v>
                </c:pt>
                <c:pt idx="24">
                  <c:v>-6292.07</c:v>
                </c:pt>
                <c:pt idx="25">
                  <c:v>-3422.9899999999989</c:v>
                </c:pt>
                <c:pt idx="26">
                  <c:v>-2808.2300000000014</c:v>
                </c:pt>
                <c:pt idx="27">
                  <c:v>-12306.2</c:v>
                </c:pt>
                <c:pt idx="28">
                  <c:v>-11511.38</c:v>
                </c:pt>
                <c:pt idx="29">
                  <c:v>-7184.4800000000005</c:v>
                </c:pt>
              </c:numCache>
            </c:numRef>
          </c:val>
          <c:extLst>
            <c:ext xmlns:c16="http://schemas.microsoft.com/office/drawing/2014/chart" uri="{C3380CC4-5D6E-409C-BE32-E72D297353CC}">
              <c16:uniqueId val="{00000006-3F82-48D3-A71F-C5876354C8EB}"/>
            </c:ext>
          </c:extLst>
        </c:ser>
        <c:dLbls>
          <c:showLegendKey val="0"/>
          <c:showVal val="0"/>
          <c:showCatName val="0"/>
          <c:showSerName val="0"/>
          <c:showPercent val="0"/>
          <c:showBubbleSize val="0"/>
        </c:dLbls>
        <c:gapWidth val="150"/>
        <c:axId val="251486048"/>
        <c:axId val="242525680"/>
      </c:barChart>
      <c:lineChart>
        <c:grouping val="standard"/>
        <c:varyColors val="0"/>
        <c:ser>
          <c:idx val="1"/>
          <c:order val="0"/>
          <c:tx>
            <c:strRef>
              <c:f>LULUC!$A$7</c:f>
              <c:strCache>
                <c:ptCount val="1"/>
                <c:pt idx="0">
                  <c:v>Land to forest</c:v>
                </c:pt>
              </c:strCache>
            </c:strRef>
          </c:tx>
          <c:spPr>
            <a:ln w="28575" cap="rnd">
              <a:solidFill>
                <a:schemeClr val="accent2"/>
              </a:solidFill>
              <a:round/>
            </a:ln>
            <a:effectLst/>
          </c:spPr>
          <c:marker>
            <c:symbol val="none"/>
          </c:marker>
          <c:cat>
            <c:numRef>
              <c:f>LULUC!$B$5:$AE$5</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LULUC!$B$7:$AE$7</c:f>
              <c:numCache>
                <c:formatCode>#,##0</c:formatCode>
                <c:ptCount val="30"/>
                <c:pt idx="0">
                  <c:v>-2608.66</c:v>
                </c:pt>
                <c:pt idx="1">
                  <c:v>-2797.69</c:v>
                </c:pt>
                <c:pt idx="2">
                  <c:v>-2735</c:v>
                </c:pt>
                <c:pt idx="3">
                  <c:v>-2219.73</c:v>
                </c:pt>
                <c:pt idx="4">
                  <c:v>-1661.62</c:v>
                </c:pt>
                <c:pt idx="5">
                  <c:v>-2784.61</c:v>
                </c:pt>
                <c:pt idx="6">
                  <c:v>-4138.74</c:v>
                </c:pt>
                <c:pt idx="7">
                  <c:v>-4284.6400000000003</c:v>
                </c:pt>
                <c:pt idx="8">
                  <c:v>-4728.3900000000003</c:v>
                </c:pt>
                <c:pt idx="9">
                  <c:v>-5846.35</c:v>
                </c:pt>
                <c:pt idx="10">
                  <c:v>-7107.73</c:v>
                </c:pt>
                <c:pt idx="11">
                  <c:v>-6378.12</c:v>
                </c:pt>
                <c:pt idx="12">
                  <c:v>-6100.34</c:v>
                </c:pt>
                <c:pt idx="13">
                  <c:v>-6112.87</c:v>
                </c:pt>
                <c:pt idx="14">
                  <c:v>-7819.67</c:v>
                </c:pt>
                <c:pt idx="15">
                  <c:v>-6045.1</c:v>
                </c:pt>
                <c:pt idx="16">
                  <c:v>-11466.66</c:v>
                </c:pt>
                <c:pt idx="17">
                  <c:v>-6962.76</c:v>
                </c:pt>
                <c:pt idx="18">
                  <c:v>-7089.6</c:v>
                </c:pt>
                <c:pt idx="19">
                  <c:v>-6830.97</c:v>
                </c:pt>
                <c:pt idx="20">
                  <c:v>-5370.26</c:v>
                </c:pt>
                <c:pt idx="21">
                  <c:v>-12639.15</c:v>
                </c:pt>
                <c:pt idx="22">
                  <c:v>-11731.83</c:v>
                </c:pt>
                <c:pt idx="23">
                  <c:v>-9582.1200000000008</c:v>
                </c:pt>
                <c:pt idx="24">
                  <c:v>-11475.22</c:v>
                </c:pt>
                <c:pt idx="25">
                  <c:v>-10629.71</c:v>
                </c:pt>
                <c:pt idx="26">
                  <c:v>-11189.53</c:v>
                </c:pt>
                <c:pt idx="27">
                  <c:v>-14609.17</c:v>
                </c:pt>
                <c:pt idx="28">
                  <c:v>-10120.61</c:v>
                </c:pt>
                <c:pt idx="29">
                  <c:v>-7075.4</c:v>
                </c:pt>
              </c:numCache>
            </c:numRef>
          </c:val>
          <c:smooth val="0"/>
          <c:extLst>
            <c:ext xmlns:c16="http://schemas.microsoft.com/office/drawing/2014/chart" uri="{C3380CC4-5D6E-409C-BE32-E72D297353CC}">
              <c16:uniqueId val="{00000001-3F82-48D3-A71F-C5876354C8EB}"/>
            </c:ext>
          </c:extLst>
        </c:ser>
        <c:ser>
          <c:idx val="2"/>
          <c:order val="1"/>
          <c:tx>
            <c:strRef>
              <c:f>LULUC!$A$8</c:f>
              <c:strCache>
                <c:ptCount val="1"/>
                <c:pt idx="0">
                  <c:v>cropland remaining cropland</c:v>
                </c:pt>
              </c:strCache>
            </c:strRef>
          </c:tx>
          <c:spPr>
            <a:ln w="28575" cap="rnd">
              <a:solidFill>
                <a:schemeClr val="accent3"/>
              </a:solidFill>
              <a:round/>
            </a:ln>
            <a:effectLst/>
          </c:spPr>
          <c:marker>
            <c:symbol val="none"/>
          </c:marker>
          <c:cat>
            <c:numRef>
              <c:f>LULUC!$B$5:$AE$5</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LULUC!$B$8:$AE$8</c:f>
              <c:numCache>
                <c:formatCode>#,##0</c:formatCode>
                <c:ptCount val="30"/>
                <c:pt idx="0">
                  <c:v>6690.93</c:v>
                </c:pt>
                <c:pt idx="1">
                  <c:v>4982.3100000000004</c:v>
                </c:pt>
                <c:pt idx="2">
                  <c:v>3331.2</c:v>
                </c:pt>
                <c:pt idx="3">
                  <c:v>2903.71</c:v>
                </c:pt>
                <c:pt idx="4">
                  <c:v>2519.66</c:v>
                </c:pt>
                <c:pt idx="5">
                  <c:v>1140.67</c:v>
                </c:pt>
                <c:pt idx="6">
                  <c:v>356.84</c:v>
                </c:pt>
                <c:pt idx="7">
                  <c:v>1075.43</c:v>
                </c:pt>
                <c:pt idx="8">
                  <c:v>-1219.55</c:v>
                </c:pt>
                <c:pt idx="9">
                  <c:v>-1095.5899999999999</c:v>
                </c:pt>
                <c:pt idx="10">
                  <c:v>-1499.18</c:v>
                </c:pt>
                <c:pt idx="11">
                  <c:v>-747.86</c:v>
                </c:pt>
                <c:pt idx="12">
                  <c:v>-2360.36</c:v>
                </c:pt>
                <c:pt idx="13">
                  <c:v>-22.43</c:v>
                </c:pt>
                <c:pt idx="14">
                  <c:v>-1759.85</c:v>
                </c:pt>
                <c:pt idx="15">
                  <c:v>-652.29999999999995</c:v>
                </c:pt>
                <c:pt idx="16">
                  <c:v>-1085.8399999999999</c:v>
                </c:pt>
                <c:pt idx="17">
                  <c:v>-102.34</c:v>
                </c:pt>
                <c:pt idx="18">
                  <c:v>-611.62</c:v>
                </c:pt>
                <c:pt idx="19">
                  <c:v>1892.39</c:v>
                </c:pt>
                <c:pt idx="20">
                  <c:v>152.32</c:v>
                </c:pt>
                <c:pt idx="21">
                  <c:v>797.07</c:v>
                </c:pt>
                <c:pt idx="22">
                  <c:v>237.19</c:v>
                </c:pt>
                <c:pt idx="23">
                  <c:v>-612.71</c:v>
                </c:pt>
                <c:pt idx="24">
                  <c:v>-1308.5</c:v>
                </c:pt>
                <c:pt idx="25">
                  <c:v>-2945.65</c:v>
                </c:pt>
                <c:pt idx="26">
                  <c:v>-5002.95</c:v>
                </c:pt>
                <c:pt idx="27">
                  <c:v>-5125.8100000000004</c:v>
                </c:pt>
                <c:pt idx="28">
                  <c:v>-4854.28</c:v>
                </c:pt>
                <c:pt idx="29">
                  <c:v>-5541.14</c:v>
                </c:pt>
              </c:numCache>
            </c:numRef>
          </c:val>
          <c:smooth val="0"/>
          <c:extLst>
            <c:ext xmlns:c16="http://schemas.microsoft.com/office/drawing/2014/chart" uri="{C3380CC4-5D6E-409C-BE32-E72D297353CC}">
              <c16:uniqueId val="{00000002-3F82-48D3-A71F-C5876354C8EB}"/>
            </c:ext>
          </c:extLst>
        </c:ser>
        <c:ser>
          <c:idx val="3"/>
          <c:order val="2"/>
          <c:tx>
            <c:strRef>
              <c:f>LULUC!$A$9</c:f>
              <c:strCache>
                <c:ptCount val="1"/>
                <c:pt idx="0">
                  <c:v>land converted to cropland</c:v>
                </c:pt>
              </c:strCache>
            </c:strRef>
          </c:tx>
          <c:spPr>
            <a:ln w="28575" cap="rnd">
              <a:solidFill>
                <a:schemeClr val="accent4"/>
              </a:solidFill>
              <a:round/>
            </a:ln>
            <a:effectLst/>
          </c:spPr>
          <c:marker>
            <c:symbol val="none"/>
          </c:marker>
          <c:cat>
            <c:numRef>
              <c:f>LULUC!$B$5:$AE$5</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LULUC!$B$9:$AE$9</c:f>
              <c:numCache>
                <c:formatCode>#,##0</c:formatCode>
                <c:ptCount val="30"/>
                <c:pt idx="0">
                  <c:v>9419.1</c:v>
                </c:pt>
                <c:pt idx="1">
                  <c:v>9541.31</c:v>
                </c:pt>
                <c:pt idx="2">
                  <c:v>5707.67</c:v>
                </c:pt>
                <c:pt idx="3">
                  <c:v>4807.58</c:v>
                </c:pt>
                <c:pt idx="4">
                  <c:v>4154.63</c:v>
                </c:pt>
                <c:pt idx="5">
                  <c:v>3577.56</c:v>
                </c:pt>
                <c:pt idx="6">
                  <c:v>3121.4</c:v>
                </c:pt>
                <c:pt idx="7">
                  <c:v>3247.86</c:v>
                </c:pt>
                <c:pt idx="8">
                  <c:v>2879.63</c:v>
                </c:pt>
                <c:pt idx="9">
                  <c:v>2555.84</c:v>
                </c:pt>
                <c:pt idx="10">
                  <c:v>2761.56</c:v>
                </c:pt>
                <c:pt idx="11">
                  <c:v>2151.27</c:v>
                </c:pt>
                <c:pt idx="12">
                  <c:v>2912.37</c:v>
                </c:pt>
                <c:pt idx="13">
                  <c:v>2051.13</c:v>
                </c:pt>
                <c:pt idx="14">
                  <c:v>2955.52</c:v>
                </c:pt>
                <c:pt idx="15">
                  <c:v>2725.78</c:v>
                </c:pt>
                <c:pt idx="16">
                  <c:v>2595.33</c:v>
                </c:pt>
                <c:pt idx="17">
                  <c:v>2260.2600000000002</c:v>
                </c:pt>
                <c:pt idx="18">
                  <c:v>1967.2</c:v>
                </c:pt>
                <c:pt idx="19">
                  <c:v>1810.48</c:v>
                </c:pt>
                <c:pt idx="20">
                  <c:v>2219.37</c:v>
                </c:pt>
                <c:pt idx="21">
                  <c:v>1261.82</c:v>
                </c:pt>
                <c:pt idx="22">
                  <c:v>1683.88</c:v>
                </c:pt>
                <c:pt idx="23">
                  <c:v>1359.8</c:v>
                </c:pt>
                <c:pt idx="24">
                  <c:v>1770.9</c:v>
                </c:pt>
                <c:pt idx="25">
                  <c:v>1661.41</c:v>
                </c:pt>
                <c:pt idx="26">
                  <c:v>1102.82</c:v>
                </c:pt>
                <c:pt idx="27">
                  <c:v>862.47</c:v>
                </c:pt>
                <c:pt idx="28">
                  <c:v>840.05</c:v>
                </c:pt>
                <c:pt idx="29">
                  <c:v>1020.01</c:v>
                </c:pt>
              </c:numCache>
            </c:numRef>
          </c:val>
          <c:smooth val="0"/>
          <c:extLst>
            <c:ext xmlns:c16="http://schemas.microsoft.com/office/drawing/2014/chart" uri="{C3380CC4-5D6E-409C-BE32-E72D297353CC}">
              <c16:uniqueId val="{00000003-3F82-48D3-A71F-C5876354C8EB}"/>
            </c:ext>
          </c:extLst>
        </c:ser>
        <c:dLbls>
          <c:showLegendKey val="0"/>
          <c:showVal val="0"/>
          <c:showCatName val="0"/>
          <c:showSerName val="0"/>
          <c:showPercent val="0"/>
          <c:showBubbleSize val="0"/>
        </c:dLbls>
        <c:marker val="1"/>
        <c:smooth val="0"/>
        <c:axId val="251486048"/>
        <c:axId val="242525680"/>
      </c:lineChart>
      <c:catAx>
        <c:axId val="2514860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525680"/>
        <c:crosses val="autoZero"/>
        <c:auto val="1"/>
        <c:lblAlgn val="ctr"/>
        <c:lblOffset val="100"/>
        <c:noMultiLvlLbl val="0"/>
      </c:catAx>
      <c:valAx>
        <c:axId val="242525680"/>
        <c:scaling>
          <c:orientation val="minMax"/>
          <c:max val="3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Gg (1,000 Tonnes)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1486048"/>
        <c:crosses val="autoZero"/>
        <c:crossBetween val="between"/>
      </c:valAx>
      <c:spPr>
        <a:noFill/>
        <a:ln>
          <a:noFill/>
        </a:ln>
        <a:effectLst/>
      </c:spPr>
    </c:plotArea>
    <c:legend>
      <c:legendPos val="b"/>
      <c:layout>
        <c:manualLayout>
          <c:xMode val="edge"/>
          <c:yMode val="edge"/>
          <c:x val="0.25755752029988449"/>
          <c:y val="0.79491231096051396"/>
          <c:w val="0.52935935360545261"/>
          <c:h val="0.171074775916500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140669E-D967-4192-9EE8-207E1A2E436D}" type="datetimeFigureOut">
              <a:rPr lang="en-AU" smtClean="0"/>
              <a:pPr/>
              <a:t>9/02/2022</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F83F6A-D015-47CC-BFD6-F148FA297BCF}" type="slidenum">
              <a:rPr lang="en-AU" smtClean="0"/>
              <a:pPr/>
              <a:t>‹#›</a:t>
            </a:fld>
            <a:endParaRPr lang="en-AU"/>
          </a:p>
        </p:txBody>
      </p:sp>
    </p:spTree>
    <p:extLst>
      <p:ext uri="{BB962C8B-B14F-4D97-AF65-F5344CB8AC3E}">
        <p14:creationId xmlns:p14="http://schemas.microsoft.com/office/powerpoint/2010/main" val="34974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A2D2DFB-F4A2-43A6-976A-246BCD6988FA}" type="datetimeFigureOut">
              <a:rPr lang="en-AU" smtClean="0"/>
              <a:pPr/>
              <a:t>9/02/2022</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FFA375F-1B69-44CA-8CDF-E81015598DF8}" type="slidenum">
              <a:rPr lang="en-AU" smtClean="0"/>
              <a:pPr/>
              <a:t>‹#›</a:t>
            </a:fld>
            <a:endParaRPr lang="en-AU"/>
          </a:p>
        </p:txBody>
      </p:sp>
    </p:spTree>
    <p:extLst>
      <p:ext uri="{BB962C8B-B14F-4D97-AF65-F5344CB8AC3E}">
        <p14:creationId xmlns:p14="http://schemas.microsoft.com/office/powerpoint/2010/main" val="270841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emissions</a:t>
            </a:r>
          </a:p>
          <a:p>
            <a:r>
              <a:rPr lang="en-AU" dirty="0"/>
              <a:t>On-line tools</a:t>
            </a:r>
          </a:p>
          <a:p>
            <a:r>
              <a:rPr lang="en-AU" dirty="0"/>
              <a:t>Difference between product intensity and total emissions</a:t>
            </a:r>
          </a:p>
        </p:txBody>
      </p:sp>
      <p:sp>
        <p:nvSpPr>
          <p:cNvPr id="4" name="Slide Number Placeholder 3"/>
          <p:cNvSpPr>
            <a:spLocks noGrp="1"/>
          </p:cNvSpPr>
          <p:nvPr>
            <p:ph type="sldNum" sz="quarter" idx="5"/>
          </p:nvPr>
        </p:nvSpPr>
        <p:spPr/>
        <p:txBody>
          <a:bodyPr/>
          <a:lstStyle/>
          <a:p>
            <a:fld id="{DFFA375F-1B69-44CA-8CDF-E81015598DF8}" type="slidenum">
              <a:rPr lang="en-AU" smtClean="0"/>
              <a:pPr/>
              <a:t>1</a:t>
            </a:fld>
            <a:endParaRPr lang="en-AU"/>
          </a:p>
        </p:txBody>
      </p:sp>
    </p:spTree>
    <p:extLst>
      <p:ext uri="{BB962C8B-B14F-4D97-AF65-F5344CB8AC3E}">
        <p14:creationId xmlns:p14="http://schemas.microsoft.com/office/powerpoint/2010/main" val="342622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Assumes 28t CO2 e per tonne beef.  WA figures show 12-17 t CO2/t beef up to slaughter. Add 10% for processing, transport and packaging. 13- 19 tonnes CO2 e/t or 3.9 – 5.4 kg/kg of beef</a:t>
            </a:r>
          </a:p>
        </p:txBody>
      </p:sp>
      <p:sp>
        <p:nvSpPr>
          <p:cNvPr id="4" name="Slide Number Placeholder 3"/>
          <p:cNvSpPr>
            <a:spLocks noGrp="1"/>
          </p:cNvSpPr>
          <p:nvPr>
            <p:ph type="sldNum" sz="quarter" idx="5"/>
          </p:nvPr>
        </p:nvSpPr>
        <p:spPr/>
        <p:txBody>
          <a:bodyPr/>
          <a:lstStyle/>
          <a:p>
            <a:fld id="{DFFA375F-1B69-44CA-8CDF-E81015598DF8}" type="slidenum">
              <a:rPr lang="en-AU" smtClean="0"/>
              <a:pPr/>
              <a:t>2</a:t>
            </a:fld>
            <a:endParaRPr lang="en-AU"/>
          </a:p>
        </p:txBody>
      </p:sp>
    </p:spTree>
    <p:extLst>
      <p:ext uri="{BB962C8B-B14F-4D97-AF65-F5344CB8AC3E}">
        <p14:creationId xmlns:p14="http://schemas.microsoft.com/office/powerpoint/2010/main" val="320723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404040"/>
                </a:solidFill>
                <a:effectLst/>
                <a:latin typeface="Arial" panose="020B0604020202020204" pitchFamily="34" charset="0"/>
              </a:rPr>
              <a:t>*Direct soil emissions include microbial nitrification and denitrification of </a:t>
            </a:r>
            <a:r>
              <a:rPr lang="en-US" sz="1800" b="0" i="0" u="none" strike="noStrike" dirty="0" err="1">
                <a:solidFill>
                  <a:srgbClr val="404040"/>
                </a:solidFill>
                <a:effectLst/>
                <a:latin typeface="Arial" panose="020B0604020202020204" pitchFamily="34" charset="0"/>
              </a:rPr>
              <a:t>fertiliser</a:t>
            </a:r>
            <a:r>
              <a:rPr lang="en-US" sz="1800" b="0" i="0" u="none" strike="noStrike" dirty="0">
                <a:solidFill>
                  <a:srgbClr val="404040"/>
                </a:solidFill>
                <a:effectLst/>
                <a:latin typeface="Arial" panose="020B0604020202020204" pitchFamily="34" charset="0"/>
              </a:rPr>
              <a:t> and manure nitrogen that remains in agricultural soils. </a:t>
            </a:r>
          </a:p>
          <a:p>
            <a:r>
              <a:rPr lang="en-US" sz="1800" b="0" i="0" u="none" strike="noStrike" dirty="0">
                <a:solidFill>
                  <a:srgbClr val="404040"/>
                </a:solidFill>
                <a:effectLst/>
                <a:latin typeface="Arial" panose="020B0604020202020204" pitchFamily="34" charset="0"/>
              </a:rPr>
              <a:t>Indirect soil emissions involve nitrogen that is removed from agricultural soils via </a:t>
            </a:r>
            <a:r>
              <a:rPr lang="en-US" sz="1800" b="0" i="0" u="none" strike="noStrike" dirty="0" err="1">
                <a:solidFill>
                  <a:srgbClr val="404040"/>
                </a:solidFill>
                <a:effectLst/>
                <a:latin typeface="Arial" panose="020B0604020202020204" pitchFamily="34" charset="0"/>
              </a:rPr>
              <a:t>volatilisation</a:t>
            </a:r>
            <a:r>
              <a:rPr lang="en-US" sz="1800" b="0" i="0" u="none" strike="noStrike" dirty="0">
                <a:solidFill>
                  <a:srgbClr val="404040"/>
                </a:solidFill>
                <a:effectLst/>
                <a:latin typeface="Arial" panose="020B0604020202020204" pitchFamily="34" charset="0"/>
              </a:rPr>
              <a:t>, leaching, runoff, or harvest of crop biomass.</a:t>
            </a:r>
            <a:r>
              <a:rPr lang="en-US" dirty="0"/>
              <a:t> </a:t>
            </a:r>
          </a:p>
          <a:p>
            <a:r>
              <a:rPr lang="en-US" sz="1800" b="0" i="0" u="none" strike="noStrike" dirty="0">
                <a:solidFill>
                  <a:srgbClr val="404040"/>
                </a:solidFill>
                <a:effectLst/>
                <a:latin typeface="Arial" panose="020B0604020202020204" pitchFamily="34" charset="0"/>
              </a:rPr>
              <a:t>** Liming and urea application takes into account the loss of CO2 that was fixed during the manufacturing process or dissolution process.</a:t>
            </a:r>
            <a:r>
              <a:rPr lang="en-US" dirty="0"/>
              <a:t> </a:t>
            </a:r>
          </a:p>
          <a:p>
            <a:r>
              <a:rPr lang="en-US" sz="1800" b="0" i="0" u="none" strike="noStrike" dirty="0">
                <a:solidFill>
                  <a:srgbClr val="000000"/>
                </a:solidFill>
                <a:effectLst/>
                <a:latin typeface="Calibri" panose="020F0502020204030204" pitchFamily="34" charset="0"/>
              </a:rPr>
              <a:t>CO(NH2)2, manufactured via the reaction of ammonia (NH3) and carbon dioxide (CO2) at high pressure and temperature.</a:t>
            </a:r>
            <a:r>
              <a:rPr lang="en-US" dirty="0"/>
              <a:t> </a:t>
            </a:r>
            <a:endParaRPr lang="en-AU" dirty="0"/>
          </a:p>
        </p:txBody>
      </p:sp>
      <p:sp>
        <p:nvSpPr>
          <p:cNvPr id="4" name="Slide Number Placeholder 3"/>
          <p:cNvSpPr>
            <a:spLocks noGrp="1"/>
          </p:cNvSpPr>
          <p:nvPr>
            <p:ph type="sldNum" sz="quarter" idx="5"/>
          </p:nvPr>
        </p:nvSpPr>
        <p:spPr/>
        <p:txBody>
          <a:bodyPr/>
          <a:lstStyle/>
          <a:p>
            <a:fld id="{DFFA375F-1B69-44CA-8CDF-E81015598DF8}" type="slidenum">
              <a:rPr lang="en-AU" smtClean="0"/>
              <a:pPr/>
              <a:t>6</a:t>
            </a:fld>
            <a:endParaRPr lang="en-AU"/>
          </a:p>
        </p:txBody>
      </p:sp>
    </p:spTree>
    <p:extLst>
      <p:ext uri="{BB962C8B-B14F-4D97-AF65-F5344CB8AC3E}">
        <p14:creationId xmlns:p14="http://schemas.microsoft.com/office/powerpoint/2010/main" val="271943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Liming about 21% of cropland emissions</a:t>
            </a:r>
          </a:p>
        </p:txBody>
      </p:sp>
      <p:sp>
        <p:nvSpPr>
          <p:cNvPr id="4" name="Slide Number Placeholder 3"/>
          <p:cNvSpPr>
            <a:spLocks noGrp="1"/>
          </p:cNvSpPr>
          <p:nvPr>
            <p:ph type="sldNum" sz="quarter" idx="5"/>
          </p:nvPr>
        </p:nvSpPr>
        <p:spPr/>
        <p:txBody>
          <a:bodyPr/>
          <a:lstStyle/>
          <a:p>
            <a:fld id="{DFFA375F-1B69-44CA-8CDF-E81015598DF8}" type="slidenum">
              <a:rPr lang="en-AU" smtClean="0"/>
              <a:pPr/>
              <a:t>7</a:t>
            </a:fld>
            <a:endParaRPr lang="en-AU"/>
          </a:p>
        </p:txBody>
      </p:sp>
    </p:spTree>
    <p:extLst>
      <p:ext uri="{BB962C8B-B14F-4D97-AF65-F5344CB8AC3E}">
        <p14:creationId xmlns:p14="http://schemas.microsoft.com/office/powerpoint/2010/main" val="336205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Industry at least doubled in value over the time</a:t>
            </a:r>
          </a:p>
          <a:p>
            <a:r>
              <a:rPr lang="en-AU" dirty="0"/>
              <a:t>While livestock numbers and emissions have nearly halved</a:t>
            </a:r>
          </a:p>
        </p:txBody>
      </p:sp>
      <p:sp>
        <p:nvSpPr>
          <p:cNvPr id="4" name="Slide Number Placeholder 3"/>
          <p:cNvSpPr>
            <a:spLocks noGrp="1"/>
          </p:cNvSpPr>
          <p:nvPr>
            <p:ph type="sldNum" sz="quarter" idx="10"/>
          </p:nvPr>
        </p:nvSpPr>
        <p:spPr/>
        <p:txBody>
          <a:bodyPr/>
          <a:lstStyle/>
          <a:p>
            <a:fld id="{DFFA375F-1B69-44CA-8CDF-E81015598DF8}" type="slidenum">
              <a:rPr lang="en-AU" smtClean="0"/>
              <a:pPr/>
              <a:t>9</a:t>
            </a:fld>
            <a:endParaRPr lang="en-AU"/>
          </a:p>
        </p:txBody>
      </p:sp>
    </p:spTree>
    <p:extLst>
      <p:ext uri="{BB962C8B-B14F-4D97-AF65-F5344CB8AC3E}">
        <p14:creationId xmlns:p14="http://schemas.microsoft.com/office/powerpoint/2010/main" val="272419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Impacts for WA greasy wool = around 20 kg CO2-e / kg. sheep meat = 8.2-9.4 kg CO2-e / kg. Emissions per D.S.E = approx. 250kg CO2-e. </a:t>
            </a:r>
          </a:p>
          <a:p>
            <a:r>
              <a:rPr lang="en-AU" sz="1200" b="1" i="0" u="none" strike="noStrike" kern="1200" baseline="0" dirty="0">
                <a:solidFill>
                  <a:schemeClr val="tx1"/>
                </a:solidFill>
                <a:latin typeface="+mn-lt"/>
                <a:ea typeface="+mn-ea"/>
                <a:cs typeface="+mn-cs"/>
              </a:rPr>
              <a:t>Brock </a:t>
            </a:r>
            <a:r>
              <a:rPr lang="en-AU" sz="1200" b="1" i="0" u="none" strike="noStrike" kern="1200" baseline="0" dirty="0" err="1">
                <a:solidFill>
                  <a:schemeClr val="tx1"/>
                </a:solidFill>
                <a:latin typeface="+mn-lt"/>
                <a:ea typeface="+mn-ea"/>
                <a:cs typeface="+mn-cs"/>
              </a:rPr>
              <a:t>etal</a:t>
            </a:r>
            <a:r>
              <a:rPr lang="en-AU" sz="1200" b="1" i="0" u="none" strike="noStrike" kern="1200" baseline="0" dirty="0">
                <a:solidFill>
                  <a:schemeClr val="tx1"/>
                </a:solidFill>
                <a:latin typeface="+mn-lt"/>
                <a:ea typeface="+mn-ea"/>
                <a:cs typeface="+mn-cs"/>
              </a:rPr>
              <a:t>:  </a:t>
            </a:r>
            <a:r>
              <a:rPr lang="en-AU" sz="1200" b="0" i="0" u="none" strike="noStrike" kern="1200" baseline="0" dirty="0">
                <a:solidFill>
                  <a:schemeClr val="tx1"/>
                </a:solidFill>
                <a:latin typeface="+mn-lt"/>
                <a:ea typeface="+mn-ea"/>
                <a:cs typeface="+mn-cs"/>
              </a:rPr>
              <a:t>225 kg carbon dioxide equivalents (CO2-e)/t grain for a 3 t/ha wheat crop following wheat, compared with 199 and 172 kgCO2-e/t for wheat</a:t>
            </a:r>
          </a:p>
          <a:p>
            <a:r>
              <a:rPr lang="en-AU" sz="1200" b="0" i="0" u="none" strike="noStrike" kern="1200" baseline="0" dirty="0">
                <a:solidFill>
                  <a:schemeClr val="tx1"/>
                </a:solidFill>
                <a:latin typeface="+mn-lt"/>
                <a:ea typeface="+mn-ea"/>
                <a:cs typeface="+mn-cs"/>
              </a:rPr>
              <a:t>following canola and field peas, respectively</a:t>
            </a:r>
            <a:endParaRPr lang="en-AU" dirty="0"/>
          </a:p>
        </p:txBody>
      </p:sp>
      <p:sp>
        <p:nvSpPr>
          <p:cNvPr id="4" name="Slide Number Placeholder 3"/>
          <p:cNvSpPr>
            <a:spLocks noGrp="1"/>
          </p:cNvSpPr>
          <p:nvPr>
            <p:ph type="sldNum" sz="quarter" idx="10"/>
          </p:nvPr>
        </p:nvSpPr>
        <p:spPr/>
        <p:txBody>
          <a:bodyPr/>
          <a:lstStyle/>
          <a:p>
            <a:fld id="{DFFA375F-1B69-44CA-8CDF-E81015598DF8}" type="slidenum">
              <a:rPr lang="en-AU" smtClean="0"/>
              <a:pPr/>
              <a:t>17</a:t>
            </a:fld>
            <a:endParaRPr lang="en-AU"/>
          </a:p>
        </p:txBody>
      </p:sp>
    </p:spTree>
    <p:extLst>
      <p:ext uri="{BB962C8B-B14F-4D97-AF65-F5344CB8AC3E}">
        <p14:creationId xmlns:p14="http://schemas.microsoft.com/office/powerpoint/2010/main" val="3992251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d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83A5EB-E159-164F-99F1-7EBAA8C36ACA}"/>
              </a:ext>
            </a:extLst>
          </p:cNvPr>
          <p:cNvSpPr txBox="1">
            <a:spLocks/>
          </p:cNvSpPr>
          <p:nvPr userDrawn="1"/>
        </p:nvSpPr>
        <p:spPr>
          <a:xfrm>
            <a:off x="3442528" y="1273391"/>
            <a:ext cx="4536104" cy="792088"/>
          </a:xfrm>
          <a:prstGeom prst="rect">
            <a:avLst/>
          </a:prstGeom>
        </p:spPr>
        <p:txBody>
          <a:bodyPr lIns="0" rIns="0" anchor="b"/>
          <a:lstStyle>
            <a:lvl1pPr algn="l" defTabSz="914400" rtl="0" eaLnBrk="1" latinLnBrk="0" hangingPunct="1">
              <a:lnSpc>
                <a:spcPts val="2600"/>
              </a:lnSpc>
              <a:spcBef>
                <a:spcPct val="0"/>
              </a:spcBef>
              <a:buNone/>
              <a:defRPr sz="2400" b="1" i="0" kern="1200" baseline="0">
                <a:solidFill>
                  <a:srgbClr val="003C69"/>
                </a:solidFill>
                <a:latin typeface="+mj-lt"/>
                <a:ea typeface="+mj-ea"/>
                <a:cs typeface="+mj-cs"/>
              </a:defRPr>
            </a:lvl1pPr>
          </a:lstStyle>
          <a:p>
            <a:pPr algn="r"/>
            <a:endParaRPr lang="en-AU" sz="3200" dirty="0"/>
          </a:p>
        </p:txBody>
      </p:sp>
    </p:spTree>
    <p:extLst>
      <p:ext uri="{BB962C8B-B14F-4D97-AF65-F5344CB8AC3E}">
        <p14:creationId xmlns:p14="http://schemas.microsoft.com/office/powerpoint/2010/main" val="231643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Content with breakou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60000" y="1116000"/>
            <a:ext cx="4860000" cy="5040000"/>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522927" y="1116000"/>
            <a:ext cx="3250704" cy="5040000"/>
          </a:xfrm>
          <a:solidFill>
            <a:srgbClr val="758DAE"/>
          </a:solidFill>
        </p:spPr>
        <p:txBody>
          <a:bodyPr lIns="90000" tIns="90000" rIns="90000" bIns="90000"/>
          <a:lstStyle>
            <a:lvl1pPr>
              <a:defRPr sz="1800" b="0" i="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7875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360000" y="1116000"/>
            <a:ext cx="4068000" cy="639762"/>
          </a:xfrm>
        </p:spPr>
        <p:txBody>
          <a:bodyPr anchor="b">
            <a:noAutofit/>
          </a:bodyPr>
          <a:lstStyle>
            <a:lvl1pPr marL="0" indent="0">
              <a:buNone/>
              <a:defRPr sz="2000" b="1" baseline="0">
                <a:solidFill>
                  <a:srgbClr val="003C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000" y="1772816"/>
            <a:ext cx="4068000" cy="4353347"/>
          </a:xfrm>
        </p:spPr>
        <p:txBody>
          <a:bodyPr/>
          <a:lstStyle>
            <a:lvl1pPr>
              <a:defRPr sz="1800" b="0" i="0" baseline="0">
                <a:solidFill>
                  <a:schemeClr val="tx1">
                    <a:lumMod val="65000"/>
                    <a:lumOff val="35000"/>
                  </a:schemeClr>
                </a:solidFill>
              </a:defRPr>
            </a:lvl1pPr>
            <a:lvl2pPr>
              <a:defRPr sz="1800" baseline="0">
                <a:solidFill>
                  <a:schemeClr val="tx1">
                    <a:lumMod val="65000"/>
                    <a:lumOff val="35000"/>
                  </a:schemeClr>
                </a:solidFill>
              </a:defRPr>
            </a:lvl2pPr>
            <a:lvl3pPr>
              <a:defRPr sz="1800" baseline="0">
                <a:solidFill>
                  <a:schemeClr val="tx1">
                    <a:lumMod val="65000"/>
                    <a:lumOff val="35000"/>
                  </a:schemeClr>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705200" y="1116000"/>
            <a:ext cx="4068000" cy="639762"/>
          </a:xfrm>
        </p:spPr>
        <p:txBody>
          <a:bodyPr anchor="b">
            <a:noAutofit/>
          </a:bodyPr>
          <a:lstStyle>
            <a:lvl1pPr marL="0" indent="0">
              <a:buNone/>
              <a:defRPr sz="2000" b="1" baseline="0">
                <a:solidFill>
                  <a:srgbClr val="003C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200" y="1772816"/>
            <a:ext cx="4068000" cy="4353347"/>
          </a:xfrm>
        </p:spPr>
        <p:txBody>
          <a:bodyPr/>
          <a:lstStyle>
            <a:lvl1pPr>
              <a:defRPr sz="1800" b="0" i="0" baseline="0">
                <a:solidFill>
                  <a:schemeClr val="tx1">
                    <a:lumMod val="65000"/>
                    <a:lumOff val="35000"/>
                  </a:schemeClr>
                </a:solidFill>
              </a:defRPr>
            </a:lvl1pPr>
            <a:lvl2pPr>
              <a:defRPr sz="1800" baseline="0">
                <a:solidFill>
                  <a:schemeClr val="tx1">
                    <a:lumMod val="65000"/>
                    <a:lumOff val="35000"/>
                  </a:schemeClr>
                </a:solidFill>
              </a:defRPr>
            </a:lvl2pPr>
            <a:lvl3pPr>
              <a:defRPr sz="1800" baseline="0">
                <a:solidFill>
                  <a:schemeClr val="tx1">
                    <a:lumMod val="65000"/>
                    <a:lumOff val="35000"/>
                  </a:schemeClr>
                </a:solidFill>
              </a:defRPr>
            </a:lvl3pPr>
            <a:lvl4pPr>
              <a:defRPr sz="1800" baseline="0">
                <a:solidFill>
                  <a:schemeClr val="tx1">
                    <a:lumMod val="65000"/>
                    <a:lumOff val="35000"/>
                  </a:schemeClr>
                </a:solidFill>
              </a:defRPr>
            </a:lvl4pPr>
            <a:lvl5pPr>
              <a:defRPr sz="1800" baseline="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2724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76885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multi-sections">
    <p:spTree>
      <p:nvGrpSpPr>
        <p:cNvPr id="1" name=""/>
        <p:cNvGrpSpPr/>
        <p:nvPr/>
      </p:nvGrpSpPr>
      <p:grpSpPr>
        <a:xfrm>
          <a:off x="0" y="0"/>
          <a:ext cx="0" cy="0"/>
          <a:chOff x="0" y="0"/>
          <a:chExt cx="0" cy="0"/>
        </a:xfrm>
      </p:grpSpPr>
      <p:sp>
        <p:nvSpPr>
          <p:cNvPr id="2" name="Title 1"/>
          <p:cNvSpPr>
            <a:spLocks noGrp="1"/>
          </p:cNvSpPr>
          <p:nvPr>
            <p:ph type="title"/>
          </p:nvPr>
        </p:nvSpPr>
        <p:spPr>
          <a:xfrm>
            <a:off x="360000" y="1116000"/>
            <a:ext cx="3008313" cy="1162050"/>
          </a:xfrm>
        </p:spPr>
        <p:txBody>
          <a:bodyPr anchor="t"/>
          <a:lstStyle>
            <a:lvl1pPr algn="l">
              <a:defRPr sz="2000" b="1" baseline="0">
                <a:solidFill>
                  <a:srgbClr val="003C69"/>
                </a:solidFill>
              </a:defRPr>
            </a:lvl1pPr>
          </a:lstStyle>
          <a:p>
            <a:r>
              <a:rPr lang="en-US"/>
              <a:t>Click to edit Master title style</a:t>
            </a:r>
            <a:endParaRPr lang="en-AU" dirty="0"/>
          </a:p>
        </p:txBody>
      </p:sp>
      <p:sp>
        <p:nvSpPr>
          <p:cNvPr id="3" name="Content Placeholder 2"/>
          <p:cNvSpPr>
            <a:spLocks noGrp="1"/>
          </p:cNvSpPr>
          <p:nvPr>
            <p:ph idx="1"/>
          </p:nvPr>
        </p:nvSpPr>
        <p:spPr>
          <a:xfrm>
            <a:off x="3591828" y="1116000"/>
            <a:ext cx="5184000" cy="5040000"/>
          </a:xfrm>
        </p:spPr>
        <p:txBody>
          <a:bodyPr/>
          <a:lstStyle>
            <a:lvl1pPr>
              <a:defRPr sz="1800" b="0" i="0" baseline="0">
                <a:solidFill>
                  <a:schemeClr val="tx1">
                    <a:lumMod val="65000"/>
                    <a:lumOff val="35000"/>
                  </a:schemeClr>
                </a:solidFill>
              </a:defRPr>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360000" y="2348880"/>
            <a:ext cx="3008313" cy="3816424"/>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360000" y="284400"/>
            <a:ext cx="4752000" cy="432000"/>
          </a:xfrm>
        </p:spPr>
        <p:txBody>
          <a:bodyPr anchor="ctr">
            <a:normAutofit/>
          </a:bodyPr>
          <a:lstStyle>
            <a:lvl1pPr marL="0" indent="0" algn="l">
              <a:buNone/>
              <a:defRPr sz="2000" baseline="0">
                <a:solidFill>
                  <a:srgbClr val="003C69"/>
                </a:solidFill>
                <a:latin typeface="+mj-lt"/>
              </a:defRPr>
            </a:lvl1pPr>
          </a:lstStyle>
          <a:p>
            <a:pPr lvl="0"/>
            <a:r>
              <a:rPr lang="en-US"/>
              <a:t>Click to edit Master text styles</a:t>
            </a:r>
          </a:p>
        </p:txBody>
      </p:sp>
    </p:spTree>
    <p:extLst>
      <p:ext uri="{BB962C8B-B14F-4D97-AF65-F5344CB8AC3E}">
        <p14:creationId xmlns:p14="http://schemas.microsoft.com/office/powerpoint/2010/main" val="61581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item with caption">
    <p:spTree>
      <p:nvGrpSpPr>
        <p:cNvPr id="1" name=""/>
        <p:cNvGrpSpPr/>
        <p:nvPr/>
      </p:nvGrpSpPr>
      <p:grpSpPr>
        <a:xfrm>
          <a:off x="0" y="0"/>
          <a:ext cx="0" cy="0"/>
          <a:chOff x="0" y="0"/>
          <a:chExt cx="0" cy="0"/>
        </a:xfrm>
      </p:grpSpPr>
      <p:sp>
        <p:nvSpPr>
          <p:cNvPr id="6" name="Media Placeholder 5"/>
          <p:cNvSpPr>
            <a:spLocks noGrp="1"/>
          </p:cNvSpPr>
          <p:nvPr>
            <p:ph type="media" sz="quarter" idx="14" hasCustomPrompt="1"/>
          </p:nvPr>
        </p:nvSpPr>
        <p:spPr>
          <a:xfrm>
            <a:off x="360000" y="1116000"/>
            <a:ext cx="8424000" cy="38988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dirty="0"/>
              <a:t>Click icon to add media item</a:t>
            </a:r>
            <a:endParaRPr lang="en-AU" dirty="0"/>
          </a:p>
          <a:p>
            <a:endParaRPr lang="en-AU" dirty="0"/>
          </a:p>
        </p:txBody>
      </p:sp>
      <p:sp>
        <p:nvSpPr>
          <p:cNvPr id="2" name="Title 1"/>
          <p:cNvSpPr>
            <a:spLocks noGrp="1"/>
          </p:cNvSpPr>
          <p:nvPr>
            <p:ph type="title"/>
          </p:nvPr>
        </p:nvSpPr>
        <p:spPr>
          <a:xfrm>
            <a:off x="360000" y="5013176"/>
            <a:ext cx="8424000" cy="504056"/>
          </a:xfrm>
        </p:spPr>
        <p:txBody>
          <a:bodyPr anchor="b"/>
          <a:lstStyle>
            <a:lvl1pPr algn="l">
              <a:defRPr sz="2000" b="1" baseline="0">
                <a:solidFill>
                  <a:srgbClr val="003C69"/>
                </a:solidFill>
              </a:defRPr>
            </a:lvl1pPr>
          </a:lstStyle>
          <a:p>
            <a:r>
              <a:rPr lang="en-US"/>
              <a:t>Click to edit Master title style</a:t>
            </a:r>
            <a:endParaRPr lang="en-AU" dirty="0"/>
          </a:p>
        </p:txBody>
      </p:sp>
      <p:sp>
        <p:nvSpPr>
          <p:cNvPr id="4" name="Text Placeholder 3"/>
          <p:cNvSpPr>
            <a:spLocks noGrp="1"/>
          </p:cNvSpPr>
          <p:nvPr>
            <p:ph type="body" sz="half" idx="2"/>
          </p:nvPr>
        </p:nvSpPr>
        <p:spPr>
          <a:xfrm>
            <a:off x="360000" y="5517232"/>
            <a:ext cx="8424000" cy="65496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350791" y="284400"/>
            <a:ext cx="4752000" cy="432000"/>
          </a:xfrm>
        </p:spPr>
        <p:txBody>
          <a:bodyPr anchor="ctr">
            <a:noAutofit/>
          </a:bodyPr>
          <a:lstStyle>
            <a:lvl1pPr marL="0" indent="0" algn="l">
              <a:buNone/>
              <a:defRPr sz="2000" baseline="0">
                <a:solidFill>
                  <a:srgbClr val="003C69"/>
                </a:solidFill>
                <a:latin typeface="+mj-lt"/>
              </a:defRPr>
            </a:lvl1pPr>
          </a:lstStyle>
          <a:p>
            <a:pPr lvl="0"/>
            <a:r>
              <a:rPr lang="en-US"/>
              <a:t>Click to edit Master text styles</a:t>
            </a:r>
          </a:p>
        </p:txBody>
      </p:sp>
    </p:spTree>
    <p:extLst>
      <p:ext uri="{BB962C8B-B14F-4D97-AF65-F5344CB8AC3E}">
        <p14:creationId xmlns:p14="http://schemas.microsoft.com/office/powerpoint/2010/main" val="226042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00" y="5013176"/>
            <a:ext cx="8424000" cy="504056"/>
          </a:xfrm>
        </p:spPr>
        <p:txBody>
          <a:bodyPr anchor="b"/>
          <a:lstStyle>
            <a:lvl1pPr algn="l">
              <a:defRPr sz="2000" b="1" baseline="0">
                <a:solidFill>
                  <a:srgbClr val="003C69"/>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360000" y="1116000"/>
            <a:ext cx="8424000" cy="389717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p:cNvSpPr>
            <a:spLocks noGrp="1"/>
          </p:cNvSpPr>
          <p:nvPr>
            <p:ph type="body" sz="half" idx="2"/>
          </p:nvPr>
        </p:nvSpPr>
        <p:spPr>
          <a:xfrm>
            <a:off x="360000" y="5517232"/>
            <a:ext cx="8424000" cy="65496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360000" y="284400"/>
            <a:ext cx="4752000" cy="432000"/>
          </a:xfrm>
        </p:spPr>
        <p:txBody>
          <a:bodyPr anchor="ctr">
            <a:noAutofit/>
          </a:bodyPr>
          <a:lstStyle>
            <a:lvl1pPr marL="0" indent="0" algn="l">
              <a:buNone/>
              <a:defRPr sz="2000" baseline="0">
                <a:solidFill>
                  <a:srgbClr val="003C69"/>
                </a:solidFill>
                <a:latin typeface="+mj-lt"/>
              </a:defRPr>
            </a:lvl1pPr>
          </a:lstStyle>
          <a:p>
            <a:pPr lvl="0"/>
            <a:r>
              <a:rPr lang="en-US"/>
              <a:t>Click to edit Master text styles</a:t>
            </a:r>
          </a:p>
        </p:txBody>
      </p:sp>
    </p:spTree>
    <p:extLst>
      <p:ext uri="{BB962C8B-B14F-4D97-AF65-F5344CB8AC3E}">
        <p14:creationId xmlns:p14="http://schemas.microsoft.com/office/powerpoint/2010/main" val="237171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1828" y="1116000"/>
            <a:ext cx="5184000" cy="5040000"/>
          </a:xfrm>
        </p:spPr>
        <p:txBody>
          <a:bodyPr/>
          <a:lstStyle>
            <a:lvl1pPr marL="0" indent="0">
              <a:buNone/>
              <a:defRPr sz="1800" b="1" i="0" baseline="0">
                <a:solidFill>
                  <a:srgbClr val="003C69"/>
                </a:solidFill>
              </a:defRPr>
            </a:lvl1pPr>
            <a:lvl2pPr>
              <a:defRPr sz="1800" baseline="0"/>
            </a:lvl2pPr>
            <a:lvl3pPr>
              <a:defRPr sz="18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360000" y="4293096"/>
            <a:ext cx="3008313" cy="1872208"/>
          </a:xfrm>
        </p:spPr>
        <p:txBody>
          <a:bodyPr/>
          <a:lstStyle>
            <a:lvl1pPr marL="0" indent="0">
              <a:buNone/>
              <a:defRPr sz="14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360000" y="284400"/>
            <a:ext cx="4752000" cy="432000"/>
          </a:xfrm>
        </p:spPr>
        <p:txBody>
          <a:bodyPr anchor="ctr">
            <a:normAutofit/>
          </a:bodyPr>
          <a:lstStyle>
            <a:lvl1pPr marL="0" indent="0" algn="l">
              <a:buNone/>
              <a:defRPr sz="2000" baseline="0">
                <a:solidFill>
                  <a:srgbClr val="003C69"/>
                </a:solidFill>
                <a:latin typeface="+mj-lt"/>
              </a:defRPr>
            </a:lvl1pPr>
          </a:lstStyle>
          <a:p>
            <a:pPr lvl="0"/>
            <a:r>
              <a:rPr lang="en-US"/>
              <a:t>Click to edit Master text styles</a:t>
            </a:r>
          </a:p>
        </p:txBody>
      </p:sp>
      <p:sp>
        <p:nvSpPr>
          <p:cNvPr id="6" name="Picture Placeholder 5"/>
          <p:cNvSpPr>
            <a:spLocks noGrp="1"/>
          </p:cNvSpPr>
          <p:nvPr>
            <p:ph type="pic" sz="quarter" idx="14"/>
          </p:nvPr>
        </p:nvSpPr>
        <p:spPr>
          <a:xfrm>
            <a:off x="360000" y="1116000"/>
            <a:ext cx="3009600" cy="3095625"/>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a:t>Click icon to add picture</a:t>
            </a:r>
            <a:endParaRPr lang="en-AU" dirty="0"/>
          </a:p>
        </p:txBody>
      </p:sp>
    </p:spTree>
    <p:extLst>
      <p:ext uri="{BB962C8B-B14F-4D97-AF65-F5344CB8AC3E}">
        <p14:creationId xmlns:p14="http://schemas.microsoft.com/office/powerpoint/2010/main" val="109922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Imag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0000"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9"/>
          <p:cNvSpPr>
            <a:spLocks noGrp="1"/>
          </p:cNvSpPr>
          <p:nvPr>
            <p:ph type="body" sz="quarter" idx="13"/>
          </p:nvPr>
        </p:nvSpPr>
        <p:spPr>
          <a:xfrm>
            <a:off x="360000" y="284400"/>
            <a:ext cx="4752000" cy="432000"/>
          </a:xfrm>
        </p:spPr>
        <p:txBody>
          <a:bodyPr anchor="ctr">
            <a:noAutofit/>
          </a:bodyPr>
          <a:lstStyle>
            <a:lvl1pPr marL="0" indent="0" algn="l">
              <a:buNone/>
              <a:defRPr sz="2000" baseline="0">
                <a:solidFill>
                  <a:srgbClr val="003C69"/>
                </a:solidFill>
                <a:latin typeface="+mj-lt"/>
              </a:defRPr>
            </a:lvl1pPr>
          </a:lstStyle>
          <a:p>
            <a:pPr lvl="0"/>
            <a:r>
              <a:rPr lang="en-US"/>
              <a:t>Click to edit Master text styles</a:t>
            </a:r>
          </a:p>
        </p:txBody>
      </p:sp>
      <p:sp>
        <p:nvSpPr>
          <p:cNvPr id="7" name="Picture Placeholder 6"/>
          <p:cNvSpPr>
            <a:spLocks noGrp="1"/>
          </p:cNvSpPr>
          <p:nvPr>
            <p:ph type="pic" sz="quarter" idx="14"/>
          </p:nvPr>
        </p:nvSpPr>
        <p:spPr>
          <a:xfrm>
            <a:off x="2543738" y="1340768"/>
            <a:ext cx="1872000" cy="1440000"/>
          </a:xfrm>
        </p:spPr>
        <p:txBody>
          <a:bodyPr/>
          <a:lstStyle>
            <a:lvl1pPr marL="0" indent="0" algn="ctr">
              <a:buNone/>
              <a:defRPr sz="1200"/>
            </a:lvl1pPr>
          </a:lstStyle>
          <a:p>
            <a:r>
              <a:rPr lang="en-US"/>
              <a:t>Click icon to add picture</a:t>
            </a:r>
            <a:endParaRPr lang="en-AU" dirty="0"/>
          </a:p>
        </p:txBody>
      </p:sp>
      <p:sp>
        <p:nvSpPr>
          <p:cNvPr id="9" name="Picture Placeholder 8"/>
          <p:cNvSpPr>
            <a:spLocks noGrp="1"/>
          </p:cNvSpPr>
          <p:nvPr>
            <p:ph type="pic" sz="quarter" idx="15"/>
          </p:nvPr>
        </p:nvSpPr>
        <p:spPr>
          <a:xfrm>
            <a:off x="360000" y="1340768"/>
            <a:ext cx="1872000" cy="14400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1" i="0" baseline="0"/>
            </a:lvl1pPr>
          </a:lstStyle>
          <a:p>
            <a:r>
              <a:rPr lang="en-US"/>
              <a:t>Click icon to add picture</a:t>
            </a:r>
            <a:endParaRPr lang="en-AU" dirty="0"/>
          </a:p>
        </p:txBody>
      </p:sp>
      <p:sp>
        <p:nvSpPr>
          <p:cNvPr id="13" name="Picture Placeholder 12"/>
          <p:cNvSpPr>
            <a:spLocks noGrp="1"/>
          </p:cNvSpPr>
          <p:nvPr>
            <p:ph type="pic" sz="quarter" idx="16"/>
          </p:nvPr>
        </p:nvSpPr>
        <p:spPr>
          <a:xfrm>
            <a:off x="4727476" y="134076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a:t>Click icon to add picture</a:t>
            </a:r>
            <a:endParaRPr lang="en-AU" dirty="0"/>
          </a:p>
        </p:txBody>
      </p:sp>
      <p:sp>
        <p:nvSpPr>
          <p:cNvPr id="15" name="Picture Placeholder 14"/>
          <p:cNvSpPr>
            <a:spLocks noGrp="1"/>
          </p:cNvSpPr>
          <p:nvPr>
            <p:ph type="pic" sz="quarter" idx="17"/>
          </p:nvPr>
        </p:nvSpPr>
        <p:spPr>
          <a:xfrm>
            <a:off x="6911215" y="134076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aseline="0"/>
            </a:lvl1pPr>
          </a:lstStyle>
          <a:p>
            <a:r>
              <a:rPr lang="en-US"/>
              <a:t>Click icon to add picture</a:t>
            </a:r>
            <a:endParaRPr lang="en-AU" dirty="0"/>
          </a:p>
        </p:txBody>
      </p:sp>
      <p:sp>
        <p:nvSpPr>
          <p:cNvPr id="16" name="Text Placeholder 3"/>
          <p:cNvSpPr>
            <a:spLocks noGrp="1"/>
          </p:cNvSpPr>
          <p:nvPr>
            <p:ph type="body" sz="half" idx="18"/>
          </p:nvPr>
        </p:nvSpPr>
        <p:spPr>
          <a:xfrm>
            <a:off x="2543271"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Text Placeholder 3"/>
          <p:cNvSpPr>
            <a:spLocks noGrp="1"/>
          </p:cNvSpPr>
          <p:nvPr>
            <p:ph type="body" sz="half" idx="19"/>
          </p:nvPr>
        </p:nvSpPr>
        <p:spPr>
          <a:xfrm>
            <a:off x="4726542"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ext Placeholder 3"/>
          <p:cNvSpPr>
            <a:spLocks noGrp="1"/>
          </p:cNvSpPr>
          <p:nvPr>
            <p:ph type="body" sz="half" idx="20"/>
          </p:nvPr>
        </p:nvSpPr>
        <p:spPr>
          <a:xfrm>
            <a:off x="6909812" y="278092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21"/>
          </p:nvPr>
        </p:nvSpPr>
        <p:spPr>
          <a:xfrm>
            <a:off x="360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Picture Placeholder 6"/>
          <p:cNvSpPr>
            <a:spLocks noGrp="1"/>
          </p:cNvSpPr>
          <p:nvPr>
            <p:ph type="pic" sz="quarter" idx="22"/>
          </p:nvPr>
        </p:nvSpPr>
        <p:spPr>
          <a:xfrm>
            <a:off x="2544000" y="3861048"/>
            <a:ext cx="1872000" cy="1440000"/>
          </a:xfrm>
        </p:spPr>
        <p:txBody>
          <a:bodyPr/>
          <a:lstStyle>
            <a:lvl1pPr marL="0" indent="0" algn="ctr">
              <a:buNone/>
              <a:defRPr sz="1200"/>
            </a:lvl1pPr>
          </a:lstStyle>
          <a:p>
            <a:r>
              <a:rPr lang="en-US"/>
              <a:t>Click icon to add picture</a:t>
            </a:r>
            <a:endParaRPr lang="en-AU" dirty="0"/>
          </a:p>
        </p:txBody>
      </p:sp>
      <p:sp>
        <p:nvSpPr>
          <p:cNvPr id="21" name="Picture Placeholder 8"/>
          <p:cNvSpPr>
            <a:spLocks noGrp="1"/>
          </p:cNvSpPr>
          <p:nvPr>
            <p:ph type="pic" sz="quarter" idx="23"/>
          </p:nvPr>
        </p:nvSpPr>
        <p:spPr>
          <a:xfrm>
            <a:off x="360000" y="3861048"/>
            <a:ext cx="1872000" cy="14400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1" i="0" baseline="0"/>
            </a:lvl1pPr>
          </a:lstStyle>
          <a:p>
            <a:r>
              <a:rPr lang="en-US"/>
              <a:t>Click icon to add picture</a:t>
            </a:r>
            <a:endParaRPr lang="en-AU" dirty="0"/>
          </a:p>
        </p:txBody>
      </p:sp>
      <p:sp>
        <p:nvSpPr>
          <p:cNvPr id="22" name="Picture Placeholder 12"/>
          <p:cNvSpPr>
            <a:spLocks noGrp="1"/>
          </p:cNvSpPr>
          <p:nvPr>
            <p:ph type="pic" sz="quarter" idx="24"/>
          </p:nvPr>
        </p:nvSpPr>
        <p:spPr>
          <a:xfrm>
            <a:off x="4728000" y="386104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a:t>Click icon to add picture</a:t>
            </a:r>
            <a:endParaRPr lang="en-AU" dirty="0"/>
          </a:p>
        </p:txBody>
      </p:sp>
      <p:sp>
        <p:nvSpPr>
          <p:cNvPr id="23" name="Picture Placeholder 14"/>
          <p:cNvSpPr>
            <a:spLocks noGrp="1"/>
          </p:cNvSpPr>
          <p:nvPr>
            <p:ph type="pic" sz="quarter" idx="25"/>
          </p:nvPr>
        </p:nvSpPr>
        <p:spPr>
          <a:xfrm>
            <a:off x="6912000" y="3861048"/>
            <a:ext cx="1872000" cy="14400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baseline="0"/>
            </a:lvl1pPr>
          </a:lstStyle>
          <a:p>
            <a:r>
              <a:rPr lang="en-US"/>
              <a:t>Click icon to add picture</a:t>
            </a:r>
            <a:endParaRPr lang="en-AU" dirty="0"/>
          </a:p>
        </p:txBody>
      </p:sp>
      <p:sp>
        <p:nvSpPr>
          <p:cNvPr id="24" name="Text Placeholder 3"/>
          <p:cNvSpPr>
            <a:spLocks noGrp="1"/>
          </p:cNvSpPr>
          <p:nvPr>
            <p:ph type="body" sz="half" idx="26"/>
          </p:nvPr>
        </p:nvSpPr>
        <p:spPr>
          <a:xfrm>
            <a:off x="2544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3"/>
          <p:cNvSpPr>
            <a:spLocks noGrp="1"/>
          </p:cNvSpPr>
          <p:nvPr>
            <p:ph type="body" sz="half" idx="27"/>
          </p:nvPr>
        </p:nvSpPr>
        <p:spPr>
          <a:xfrm>
            <a:off x="4728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6" name="Text Placeholder 3"/>
          <p:cNvSpPr>
            <a:spLocks noGrp="1"/>
          </p:cNvSpPr>
          <p:nvPr>
            <p:ph type="body" sz="half" idx="28"/>
          </p:nvPr>
        </p:nvSpPr>
        <p:spPr>
          <a:xfrm>
            <a:off x="6912000" y="5301208"/>
            <a:ext cx="1872000" cy="648072"/>
          </a:xfrm>
        </p:spPr>
        <p:txBody>
          <a:bodyPr>
            <a:normAutofit/>
          </a:bodyPr>
          <a:lstStyle>
            <a:lvl1pPr marL="0" indent="0">
              <a:buNone/>
              <a:defRPr sz="1200" b="0" i="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625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3182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916832"/>
            <a:ext cx="8424000" cy="1470025"/>
          </a:xfrm>
        </p:spPr>
        <p:txBody>
          <a:bodyPr lIns="0" rIns="0" anchor="b">
            <a:normAutofit/>
          </a:bodyPr>
          <a:lstStyle>
            <a:lvl1pPr algn="l">
              <a:defRPr sz="4000"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60000" y="3398937"/>
            <a:ext cx="8424000" cy="1752600"/>
          </a:xfrm>
        </p:spPr>
        <p:txBody>
          <a:bodyPr>
            <a:normAutofit/>
          </a:bodyPr>
          <a:lstStyle>
            <a:lvl1pPr marL="0" indent="0" algn="l">
              <a:buNone/>
              <a:defRPr sz="2000"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64117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81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73003"/>
            <a:ext cx="8424000" cy="1362075"/>
          </a:xfrm>
        </p:spPr>
        <p:txBody>
          <a:bodyPr anchor="t"/>
          <a:lstStyle>
            <a:lvl1pPr algn="l">
              <a:defRPr sz="4000" b="1" cap="none" baseline="0">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360000" y="1772816"/>
            <a:ext cx="8424000" cy="1500187"/>
          </a:xfrm>
        </p:spPr>
        <p:txBody>
          <a:bodyPr anchor="b"/>
          <a:lstStyle>
            <a:lvl1pPr marL="0" indent="0">
              <a:buNone/>
              <a:defRPr sz="2000" b="0"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6582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97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rand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83A5EB-E159-164F-99F1-7EBAA8C36ACA}"/>
              </a:ext>
            </a:extLst>
          </p:cNvPr>
          <p:cNvSpPr txBox="1">
            <a:spLocks/>
          </p:cNvSpPr>
          <p:nvPr userDrawn="1"/>
        </p:nvSpPr>
        <p:spPr>
          <a:xfrm>
            <a:off x="3442528" y="1273391"/>
            <a:ext cx="4536104" cy="792088"/>
          </a:xfrm>
          <a:prstGeom prst="rect">
            <a:avLst/>
          </a:prstGeom>
        </p:spPr>
        <p:txBody>
          <a:bodyPr lIns="0" rIns="0" anchor="b"/>
          <a:lstStyle>
            <a:lvl1pPr algn="l" defTabSz="914400" rtl="0" eaLnBrk="1" latinLnBrk="0" hangingPunct="1">
              <a:lnSpc>
                <a:spcPts val="2600"/>
              </a:lnSpc>
              <a:spcBef>
                <a:spcPct val="0"/>
              </a:spcBef>
              <a:buNone/>
              <a:defRPr sz="2400" b="1" i="0" kern="1200" baseline="0">
                <a:solidFill>
                  <a:srgbClr val="003C69"/>
                </a:solidFill>
                <a:latin typeface="+mj-lt"/>
                <a:ea typeface="+mj-ea"/>
                <a:cs typeface="+mj-cs"/>
              </a:defRPr>
            </a:lvl1pPr>
          </a:lstStyle>
          <a:p>
            <a:pPr algn="r"/>
            <a:endParaRPr lang="en-AU" sz="3200" dirty="0"/>
          </a:p>
        </p:txBody>
      </p:sp>
      <p:sp>
        <p:nvSpPr>
          <p:cNvPr id="5" name="Title 9">
            <a:extLst>
              <a:ext uri="{FF2B5EF4-FFF2-40B4-BE49-F238E27FC236}">
                <a16:creationId xmlns:a16="http://schemas.microsoft.com/office/drawing/2014/main" id="{D3531235-1D77-3C4C-92AE-39D8A73B1C0C}"/>
              </a:ext>
            </a:extLst>
          </p:cNvPr>
          <p:cNvSpPr>
            <a:spLocks noGrp="1"/>
          </p:cNvSpPr>
          <p:nvPr>
            <p:ph type="title" hasCustomPrompt="1"/>
          </p:nvPr>
        </p:nvSpPr>
        <p:spPr>
          <a:xfrm>
            <a:off x="611560" y="1656884"/>
            <a:ext cx="7886700" cy="1124044"/>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Section header</a:t>
            </a:r>
            <a:endParaRPr kumimoji="0" lang="en-AU" sz="32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536683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3263931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3273168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90581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23476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15848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2284178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91666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218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284120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1542348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3141179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313258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and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29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and image -  Edi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56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916832"/>
            <a:ext cx="8424000" cy="1470025"/>
          </a:xfrm>
        </p:spPr>
        <p:txBody>
          <a:bodyPr lIns="0" rIns="0" anchor="b">
            <a:normAutofit/>
          </a:bodyPr>
          <a:lstStyle>
            <a:lvl1pPr algn="l">
              <a:defRPr sz="4000" baseline="0">
                <a:solidFill>
                  <a:srgbClr val="003C69"/>
                </a:solidFill>
              </a:defRPr>
            </a:lvl1pPr>
          </a:lstStyle>
          <a:p>
            <a:r>
              <a:rPr lang="en-US"/>
              <a:t>Click to edit Master title style</a:t>
            </a:r>
            <a:endParaRPr lang="en-AU" dirty="0"/>
          </a:p>
        </p:txBody>
      </p:sp>
      <p:sp>
        <p:nvSpPr>
          <p:cNvPr id="3" name="Subtitle 2"/>
          <p:cNvSpPr>
            <a:spLocks noGrp="1"/>
          </p:cNvSpPr>
          <p:nvPr>
            <p:ph type="subTitle" idx="1"/>
          </p:nvPr>
        </p:nvSpPr>
        <p:spPr>
          <a:xfrm>
            <a:off x="360000" y="3398937"/>
            <a:ext cx="8424000" cy="1752600"/>
          </a:xfrm>
        </p:spPr>
        <p:txBody>
          <a:bodyPr>
            <a:normAutofit/>
          </a:bodyPr>
          <a:lstStyle>
            <a:lvl1pPr marL="0" indent="0" algn="l">
              <a:buNone/>
              <a:defRPr sz="2000" b="0" i="0"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405653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285815"/>
            <a:ext cx="4752528" cy="432048"/>
          </a:xfrm>
        </p:spPr>
        <p:txBody>
          <a:bodyPr lIns="0" rIns="0"/>
          <a:lstStyle>
            <a:lvl1pPr>
              <a:defRPr>
                <a:solidFill>
                  <a:srgbClr val="003C69"/>
                </a:solidFill>
              </a:defRPr>
            </a:lvl1pPr>
          </a:lstStyle>
          <a:p>
            <a:r>
              <a:rPr lang="en-US"/>
              <a:t>Click to edit Master title style</a:t>
            </a:r>
            <a:endParaRPr lang="en-AU" dirty="0"/>
          </a:p>
        </p:txBody>
      </p:sp>
      <p:sp>
        <p:nvSpPr>
          <p:cNvPr id="3" name="Content Placeholder 2"/>
          <p:cNvSpPr>
            <a:spLocks noGrp="1"/>
          </p:cNvSpPr>
          <p:nvPr>
            <p:ph idx="1" hasCustomPrompt="1"/>
          </p:nvPr>
        </p:nvSpPr>
        <p:spPr>
          <a:xfrm>
            <a:off x="360000" y="1116000"/>
            <a:ext cx="8424000" cy="5040560"/>
          </a:xfrm>
        </p:spPr>
        <p:txBody>
          <a:bodyPr/>
          <a:lstStyle>
            <a:lvl1pPr marL="176213" indent="-176213">
              <a:buFont typeface="Arial" pitchFamily="34" charset="0"/>
              <a:buChar char="•"/>
              <a:defRPr>
                <a:solidFill>
                  <a:srgbClr val="003C69"/>
                </a:solidFill>
              </a:defRPr>
            </a:lvl1pPr>
            <a:lvl2pPr marL="360363" indent="-184150">
              <a:defRPr/>
            </a:lvl2pPr>
            <a:lvl3pPr marL="536575" indent="-176213">
              <a:defRPr/>
            </a:lvl3pPr>
            <a:lvl4pPr marL="720725" indent="-184150">
              <a:defRPr/>
            </a:lvl4pPr>
            <a:lvl5pPr marL="896938" indent="-176213">
              <a:defRPr/>
            </a:lvl5pPr>
            <a:lvl6pPr marL="2286000" indent="0">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090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73003"/>
            <a:ext cx="8424000" cy="1362075"/>
          </a:xfrm>
        </p:spPr>
        <p:txBody>
          <a:bodyPr anchor="t"/>
          <a:lstStyle>
            <a:lvl1pPr algn="l">
              <a:defRPr sz="4000" b="1" cap="none" baseline="0">
                <a:solidFill>
                  <a:srgbClr val="003C69"/>
                </a:solidFill>
              </a:defRPr>
            </a:lvl1pPr>
          </a:lstStyle>
          <a:p>
            <a:r>
              <a:rPr lang="en-US"/>
              <a:t>Click to edit Master title style</a:t>
            </a:r>
            <a:endParaRPr lang="en-AU" dirty="0"/>
          </a:p>
        </p:txBody>
      </p:sp>
      <p:sp>
        <p:nvSpPr>
          <p:cNvPr id="3" name="Text Placeholder 2"/>
          <p:cNvSpPr>
            <a:spLocks noGrp="1"/>
          </p:cNvSpPr>
          <p:nvPr>
            <p:ph type="body" idx="1"/>
          </p:nvPr>
        </p:nvSpPr>
        <p:spPr>
          <a:xfrm>
            <a:off x="360000" y="1772816"/>
            <a:ext cx="8424000" cy="1500187"/>
          </a:xfrm>
        </p:spPr>
        <p:txBody>
          <a:bodyPr anchor="b"/>
          <a:lstStyle>
            <a:lvl1pPr marL="0" indent="0">
              <a:buNone/>
              <a:defRPr sz="2000" b="0" i="0" baseline="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057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60000" y="1116000"/>
            <a:ext cx="4068000" cy="5040000"/>
          </a:xfrm>
        </p:spPr>
        <p:txBody>
          <a:bodyPr/>
          <a:lstStyle>
            <a:lvl1pPr marL="176213" indent="-176213">
              <a:buFont typeface="Arial" pitchFamily="34" charset="0"/>
              <a:buChar cha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05631" y="1116000"/>
            <a:ext cx="4068000" cy="5040000"/>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41375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9C21D-CA3A-4878-BF0B-5272FADA0274}" type="datetimeFigureOut">
              <a:rPr lang="en-AU" smtClean="0"/>
              <a:pPr/>
              <a:t>9/02/2022</a:t>
            </a:fld>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AA2A2-BF09-4B42-8CE2-FB0BEFAE4F30}" type="slidenum">
              <a:rPr lang="en-AU" smtClean="0"/>
              <a:pPr/>
              <a:t>‹#›</a:t>
            </a:fld>
            <a:endParaRPr lang="en-AU"/>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404664"/>
            <a:ext cx="2362205" cy="774194"/>
          </a:xfrm>
          <a:prstGeom prst="rect">
            <a:avLst/>
          </a:prstGeom>
        </p:spPr>
      </p:pic>
      <p:sp>
        <p:nvSpPr>
          <p:cNvPr id="7" name="Footer Placeholder 6">
            <a:extLst>
              <a:ext uri="{FF2B5EF4-FFF2-40B4-BE49-F238E27FC236}">
                <a16:creationId xmlns:a16="http://schemas.microsoft.com/office/drawing/2014/main" id="{5883455E-1EAE-A240-81BF-946F3CD8B9B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a:extLst>
              <a:ext uri="{FF2B5EF4-FFF2-40B4-BE49-F238E27FC236}">
                <a16:creationId xmlns:a16="http://schemas.microsoft.com/office/drawing/2014/main" id="{2051AD32-FD15-774C-BF02-EA6814FBEEDD}"/>
              </a:ext>
            </a:extLst>
          </p:cNvPr>
          <p:cNvSpPr>
            <a:spLocks noGrp="1"/>
          </p:cNvSpPr>
          <p:nvPr>
            <p:ph type="title"/>
          </p:nvPr>
        </p:nvSpPr>
        <p:spPr>
          <a:xfrm>
            <a:off x="628650" y="1844824"/>
            <a:ext cx="7886700" cy="1325563"/>
          </a:xfrm>
          <a:prstGeom prst="rect">
            <a:avLst/>
          </a:prstGeom>
        </p:spPr>
        <p:txBody>
          <a:bodyPr vert="horz" lIns="91440" tIns="45720" rIns="91440" bIns="45720" rtlCol="0" anchor="ctr">
            <a:normAutofit/>
          </a:bodyPr>
          <a:lstStyle/>
          <a:p>
            <a:r>
              <a:rPr lang="en-US" dirty="0"/>
              <a:t>Presentation title</a:t>
            </a:r>
          </a:p>
        </p:txBody>
      </p:sp>
    </p:spTree>
    <p:extLst>
      <p:ext uri="{BB962C8B-B14F-4D97-AF65-F5344CB8AC3E}">
        <p14:creationId xmlns:p14="http://schemas.microsoft.com/office/powerpoint/2010/main" val="2803417229"/>
      </p:ext>
    </p:extLst>
  </p:cSld>
  <p:clrMap bg1="lt1" tx1="dk1" bg2="lt2" tx2="dk2" accent1="accent1" accent2="accent2" accent3="accent3" accent4="accent4" accent5="accent5" accent6="accent6" hlink="hlink" folHlink="folHlink"/>
  <p:sldLayoutIdLst>
    <p:sldLayoutId id="2147483737" r:id="rId1"/>
    <p:sldLayoutId id="2147483733" r:id="rId2"/>
    <p:sldLayoutId id="2147483741" r:id="rId3"/>
    <p:sldLayoutId id="2147483742" r:id="rId4"/>
    <p:sldLayoutId id="2147483740" r:id="rId5"/>
  </p:sldLayoutIdLst>
  <p:txStyles>
    <p:titleStyle>
      <a:lvl1pPr algn="r" defTabSz="914400" rtl="0" eaLnBrk="1" latinLnBrk="0" hangingPunct="1">
        <a:spcBef>
          <a:spcPct val="0"/>
        </a:spcBef>
        <a:buNone/>
        <a:defRPr sz="4400" b="1" kern="1200">
          <a:solidFill>
            <a:srgbClr val="003C6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516" y="285815"/>
            <a:ext cx="4752000" cy="432048"/>
          </a:xfrm>
          <a:prstGeom prst="rect">
            <a:avLst/>
          </a:prstGeom>
        </p:spPr>
        <p:txBody>
          <a:bodyPr vert="horz" lIns="0" tIns="45720" rIns="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360000" y="1116000"/>
            <a:ext cx="8424000" cy="50405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9850785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98" r:id="rId8"/>
    <p:sldLayoutId id="2147483795" r:id="rId9"/>
    <p:sldLayoutId id="2147483772" r:id="rId10"/>
    <p:sldLayoutId id="2147483771" r:id="rId11"/>
    <p:sldLayoutId id="2147483773" r:id="rId12"/>
    <p:sldLayoutId id="2147483774" r:id="rId13"/>
  </p:sldLayoutIdLst>
  <p:txStyles>
    <p:titleStyle>
      <a:lvl1pPr algn="l" defTabSz="914400" rtl="0" eaLnBrk="1" latinLnBrk="0" hangingPunct="1">
        <a:spcBef>
          <a:spcPct val="0"/>
        </a:spcBef>
        <a:buNone/>
        <a:defRPr sz="2000" b="1" i="0" kern="1200" baseline="0">
          <a:solidFill>
            <a:srgbClr val="003C69"/>
          </a:solidFill>
          <a:latin typeface="+mj-lt"/>
          <a:ea typeface="+mj-ea"/>
          <a:cs typeface="+mj-cs"/>
        </a:defRPr>
      </a:lvl1pPr>
    </p:titleStyle>
    <p:bodyStyle>
      <a:lvl1pPr marL="176213" indent="-176213" algn="l" defTabSz="914400" rtl="0" eaLnBrk="1" latinLnBrk="0" hangingPunct="1">
        <a:spcBef>
          <a:spcPct val="20000"/>
        </a:spcBef>
        <a:buFont typeface="Arial" pitchFamily="34" charset="0"/>
        <a:buChar char="•"/>
        <a:defRPr sz="2000" b="1" i="0" kern="1200" baseline="0">
          <a:solidFill>
            <a:srgbClr val="003C69"/>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C6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85815"/>
            <a:ext cx="4752000" cy="432048"/>
          </a:xfrm>
          <a:prstGeom prst="rect">
            <a:avLst/>
          </a:prstGeom>
        </p:spPr>
        <p:txBody>
          <a:bodyPr vert="horz" lIns="0" tIns="45720" rIns="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60000" y="1116000"/>
            <a:ext cx="8424000" cy="50405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7600089"/>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7" r:id="rId3"/>
    <p:sldLayoutId id="2147483800" r:id="rId4"/>
  </p:sldLayoutIdLst>
  <p:txStyles>
    <p:titleStyle>
      <a:lvl1pPr algn="l" defTabSz="914400" rtl="0" eaLnBrk="1" latinLnBrk="0" hangingPunct="1">
        <a:spcBef>
          <a:spcPct val="0"/>
        </a:spcBef>
        <a:buNone/>
        <a:defRPr sz="2000" b="1" i="0" kern="1200" baseline="0">
          <a:solidFill>
            <a:schemeClr val="bg1"/>
          </a:solidFill>
          <a:latin typeface="+mj-lt"/>
          <a:ea typeface="+mj-ea"/>
          <a:cs typeface="+mj-cs"/>
        </a:defRPr>
      </a:lvl1pPr>
    </p:titleStyle>
    <p:bodyStyle>
      <a:lvl1pPr marL="176213" indent="-176213" algn="l" defTabSz="914400" rtl="0" eaLnBrk="1" latinLnBrk="0" hangingPunct="1">
        <a:spcBef>
          <a:spcPct val="20000"/>
        </a:spcBef>
        <a:buFont typeface="Arial" pitchFamily="34" charset="0"/>
        <a:buChar char="•"/>
        <a:defRPr sz="2000" b="1" i="0" kern="1200" baseline="0">
          <a:solidFill>
            <a:schemeClr val="bg1"/>
          </a:solidFill>
          <a:latin typeface="+mn-lt"/>
          <a:ea typeface="+mn-ea"/>
          <a:cs typeface="+mn-cs"/>
        </a:defRPr>
      </a:lvl1pPr>
      <a:lvl2pPr marL="360363" indent="-184150" algn="l" defTabSz="914400" rtl="0" eaLnBrk="1" latinLnBrk="0" hangingPunct="1">
        <a:spcBef>
          <a:spcPct val="20000"/>
        </a:spcBef>
        <a:buFont typeface="Arial" pitchFamily="34" charset="0"/>
        <a:buChar char="•"/>
        <a:defRPr sz="1800" kern="1200" baseline="0">
          <a:solidFill>
            <a:schemeClr val="bg1"/>
          </a:solidFill>
          <a:latin typeface="+mn-lt"/>
          <a:ea typeface="+mn-ea"/>
          <a:cs typeface="+mn-cs"/>
        </a:defRPr>
      </a:lvl2pPr>
      <a:lvl3pPr marL="536575" indent="-176213" algn="l" defTabSz="914400" rtl="0" eaLnBrk="1" latinLnBrk="0" hangingPunct="1">
        <a:spcBef>
          <a:spcPct val="20000"/>
        </a:spcBef>
        <a:buFont typeface="Arial" pitchFamily="34" charset="0"/>
        <a:buChar char="•"/>
        <a:defRPr sz="1800" kern="1200" baseline="0">
          <a:solidFill>
            <a:schemeClr val="bg1"/>
          </a:solidFill>
          <a:latin typeface="+mn-lt"/>
          <a:ea typeface="+mn-ea"/>
          <a:cs typeface="+mn-cs"/>
        </a:defRPr>
      </a:lvl3pPr>
      <a:lvl4pPr marL="720725" indent="-184150" algn="l" defTabSz="914400" rtl="0" eaLnBrk="1" latinLnBrk="0" hangingPunct="1">
        <a:spcBef>
          <a:spcPct val="20000"/>
        </a:spcBef>
        <a:buFont typeface="Arial" pitchFamily="34" charset="0"/>
        <a:buChar char="•"/>
        <a:defRPr sz="1800" kern="1200" baseline="0">
          <a:solidFill>
            <a:schemeClr val="bg1"/>
          </a:solidFill>
          <a:latin typeface="+mn-lt"/>
          <a:ea typeface="+mn-ea"/>
          <a:cs typeface="+mn-cs"/>
        </a:defRPr>
      </a:lvl4pPr>
      <a:lvl5pPr marL="896938" indent="-176213" algn="l" defTabSz="914400" rtl="0" eaLnBrk="1" latinLnBrk="0" hangingPunct="1">
        <a:spcBef>
          <a:spcPct val="20000"/>
        </a:spcBef>
        <a:buFont typeface="Arial" pitchFamily="34" charset="0"/>
        <a:buChar char="•"/>
        <a:defRPr sz="18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997E236-2E98-4B89-8A28-D3B85A412755}" type="datetimeFigureOut">
              <a:rPr lang="en-AU" smtClean="0">
                <a:solidFill>
                  <a:prstClr val="black">
                    <a:tint val="75000"/>
                  </a:prstClr>
                </a:solidFill>
              </a:rPr>
              <a:pPr defTabSz="685800"/>
              <a:t>9/02/2022</a:t>
            </a:fld>
            <a:endParaRPr lang="en-AU">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AU">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2699B64-EE15-4506-AFC4-4C85DB2898B2}" type="slidenum">
              <a:rPr lang="en-AU" smtClean="0">
                <a:solidFill>
                  <a:prstClr val="black">
                    <a:tint val="75000"/>
                  </a:prstClr>
                </a:solidFill>
              </a:rPr>
              <a:pPr defTabSz="685800"/>
              <a:t>‹#›</a:t>
            </a:fld>
            <a:endParaRPr lang="en-AU">
              <a:solidFill>
                <a:prstClr val="black">
                  <a:tint val="75000"/>
                </a:prstClr>
              </a:solidFill>
            </a:endParaRPr>
          </a:p>
        </p:txBody>
      </p:sp>
    </p:spTree>
    <p:extLst>
      <p:ext uri="{BB962C8B-B14F-4D97-AF65-F5344CB8AC3E}">
        <p14:creationId xmlns:p14="http://schemas.microsoft.com/office/powerpoint/2010/main" val="41438682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hyperlink" Target="http://www.piccc.org.au/resources/Tool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us01.safelinks.protection.outlook.com/?url=https%3A%2F%2Fanchor.fm%2Ftheresanelephantinmypaddo%2Fepisodes%2FBigger--faster--stronger--hotter--more-frequent--resilient-farming-in-the-face-of-extreme-weather--Part-1-e19djh6&amp;data=04%7C01%7CMandy.Curnow%40dpird.wa.gov.au%7Cc1509aa8215e47bcb9f708d9eb84ef52%7C7b5e7ee62d234b9aabaaa0beeed2548e%7C0%7C0%7C637799778446203414%7CUnknown%7CTWFpbGZsb3d8eyJWIjoiMC4wLjAwMDAiLCJQIjoiV2luMzIiLCJBTiI6Ik1haWwiLCJXVCI6Mn0%3D%7C3000&amp;sdata=IkeHhKSj%2F41JRtxf6DcY95l4yNcOynJksp5%2FnP6Tl90%3D&amp;reserved=0"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gric.wa.gov.au/climate-change/livestock-and-carbon" TargetMode="External"/><Relationship Id="rId2" Type="http://schemas.openxmlformats.org/officeDocument/2006/relationships/hyperlink" Target="mailto:mandy.Curnow@dprird.wa.gov.au"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ghgprotocol.org/sites/default/files/ghgp/Global-Warming-Potential-Values%20(Feb%2016%202016)_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550"/>
          <a:stretch/>
        </p:blipFill>
        <p:spPr>
          <a:xfrm>
            <a:off x="179512" y="548680"/>
            <a:ext cx="8784976" cy="6065912"/>
          </a:xfrm>
          <a:prstGeom prst="rect">
            <a:avLst/>
          </a:prstGeom>
        </p:spPr>
      </p:pic>
      <p:pic>
        <p:nvPicPr>
          <p:cNvPr id="3" name="Picture 2" descr="DPIRD standrd Ppoint template image insert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5" name="Title 7"/>
          <p:cNvSpPr txBox="1">
            <a:spLocks/>
          </p:cNvSpPr>
          <p:nvPr/>
        </p:nvSpPr>
        <p:spPr>
          <a:xfrm>
            <a:off x="2627784" y="1719672"/>
            <a:ext cx="5976264" cy="594066"/>
          </a:xfrm>
          <a:prstGeom prst="rect">
            <a:avLst/>
          </a:prstGeom>
        </p:spPr>
        <p:txBody>
          <a:bodyPr/>
          <a:lstStyle>
            <a:lvl1pPr algn="r" defTabSz="914400" rtl="0" eaLnBrk="1" latinLnBrk="0" hangingPunct="1">
              <a:spcBef>
                <a:spcPct val="0"/>
              </a:spcBef>
              <a:buNone/>
              <a:defRPr sz="4400" b="1" kern="1200">
                <a:solidFill>
                  <a:srgbClr val="003C69"/>
                </a:solidFill>
                <a:latin typeface="+mj-lt"/>
                <a:ea typeface="+mj-ea"/>
                <a:cs typeface="+mj-cs"/>
              </a:defRPr>
            </a:lvl1pPr>
          </a:lstStyle>
          <a:p>
            <a:pPr algn="ctr">
              <a:lnSpc>
                <a:spcPct val="80000"/>
              </a:lnSpc>
            </a:pPr>
            <a:r>
              <a:rPr lang="en-AU" sz="3600" dirty="0"/>
              <a:t>Accounting for Carbon</a:t>
            </a:r>
          </a:p>
        </p:txBody>
      </p:sp>
    </p:spTree>
    <p:extLst>
      <p:ext uri="{BB962C8B-B14F-4D97-AF65-F5344CB8AC3E}">
        <p14:creationId xmlns:p14="http://schemas.microsoft.com/office/powerpoint/2010/main" val="373538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95783239"/>
              </p:ext>
            </p:extLst>
          </p:nvPr>
        </p:nvGraphicFramePr>
        <p:xfrm>
          <a:off x="386734" y="852522"/>
          <a:ext cx="7995612" cy="560081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7C471DEA-8F7D-42F4-9917-8B55E9CF0C18}"/>
              </a:ext>
            </a:extLst>
          </p:cNvPr>
          <p:cNvSpPr txBox="1">
            <a:spLocks/>
          </p:cNvSpPr>
          <p:nvPr/>
        </p:nvSpPr>
        <p:spPr>
          <a:xfrm>
            <a:off x="971600" y="332656"/>
            <a:ext cx="4752528" cy="432048"/>
          </a:xfrm>
          <a:prstGeom prst="rect">
            <a:avLst/>
          </a:prstGeom>
        </p:spPr>
        <p:txBody>
          <a:bodyPr vert="horz" lIns="0" tIns="45720" rIns="0" bIns="45720" rtlCol="0" anchor="ctr">
            <a:normAutofit fontScale="97500"/>
          </a:bodyPr>
          <a:lstStyle>
            <a:lvl1pPr algn="l" defTabSz="914400" rtl="0" eaLnBrk="1" latinLnBrk="0" hangingPunct="1">
              <a:spcBef>
                <a:spcPct val="0"/>
              </a:spcBef>
              <a:buNone/>
              <a:defRPr sz="2000" b="1" i="0" kern="1200" baseline="0">
                <a:solidFill>
                  <a:srgbClr val="003C69"/>
                </a:solidFill>
                <a:latin typeface="+mj-lt"/>
                <a:ea typeface="+mj-ea"/>
                <a:cs typeface="+mj-cs"/>
              </a:defRPr>
            </a:lvl1pPr>
          </a:lstStyle>
          <a:p>
            <a:r>
              <a:rPr lang="en-AU" dirty="0"/>
              <a:t>Land Use Land USE Change (LULUC) </a:t>
            </a:r>
          </a:p>
        </p:txBody>
      </p:sp>
    </p:spTree>
    <p:extLst>
      <p:ext uri="{BB962C8B-B14F-4D97-AF65-F5344CB8AC3E}">
        <p14:creationId xmlns:p14="http://schemas.microsoft.com/office/powerpoint/2010/main" val="89917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BDE0-65C4-4F36-87AA-C46ABC698224}"/>
              </a:ext>
            </a:extLst>
          </p:cNvPr>
          <p:cNvSpPr>
            <a:spLocks noGrp="1"/>
          </p:cNvSpPr>
          <p:nvPr>
            <p:ph type="title"/>
          </p:nvPr>
        </p:nvSpPr>
        <p:spPr>
          <a:xfrm>
            <a:off x="373876" y="332656"/>
            <a:ext cx="6296716" cy="432048"/>
          </a:xfrm>
        </p:spPr>
        <p:txBody>
          <a:bodyPr>
            <a:normAutofit/>
          </a:bodyPr>
          <a:lstStyle/>
          <a:p>
            <a:r>
              <a:rPr lang="en-AU" dirty="0"/>
              <a:t>Questions around LULUC – what are the big levers?</a:t>
            </a:r>
          </a:p>
        </p:txBody>
      </p:sp>
      <p:graphicFrame>
        <p:nvGraphicFramePr>
          <p:cNvPr id="3" name="Table 2">
            <a:extLst>
              <a:ext uri="{FF2B5EF4-FFF2-40B4-BE49-F238E27FC236}">
                <a16:creationId xmlns:a16="http://schemas.microsoft.com/office/drawing/2014/main" id="{53AF80C3-8EE6-4785-A4EE-84033DDE3492}"/>
              </a:ext>
            </a:extLst>
          </p:cNvPr>
          <p:cNvGraphicFramePr>
            <a:graphicFrameLocks noGrp="1"/>
          </p:cNvGraphicFramePr>
          <p:nvPr>
            <p:extLst>
              <p:ext uri="{D42A27DB-BD31-4B8C-83A1-F6EECF244321}">
                <p14:modId xmlns:p14="http://schemas.microsoft.com/office/powerpoint/2010/main" val="2857426077"/>
              </p:ext>
            </p:extLst>
          </p:nvPr>
        </p:nvGraphicFramePr>
        <p:xfrm>
          <a:off x="397405" y="790839"/>
          <a:ext cx="8064896" cy="5671677"/>
        </p:xfrm>
        <a:graphic>
          <a:graphicData uri="http://schemas.openxmlformats.org/drawingml/2006/table">
            <a:tbl>
              <a:tblPr firstRow="1" firstCol="1" bandRow="1">
                <a:tableStyleId>{93296810-A885-4BE3-A3E7-6D5BEEA58F35}</a:tableStyleId>
              </a:tblPr>
              <a:tblGrid>
                <a:gridCol w="3907733">
                  <a:extLst>
                    <a:ext uri="{9D8B030D-6E8A-4147-A177-3AD203B41FA5}">
                      <a16:colId xmlns:a16="http://schemas.microsoft.com/office/drawing/2014/main" val="3115388796"/>
                    </a:ext>
                  </a:extLst>
                </a:gridCol>
                <a:gridCol w="4157163">
                  <a:extLst>
                    <a:ext uri="{9D8B030D-6E8A-4147-A177-3AD203B41FA5}">
                      <a16:colId xmlns:a16="http://schemas.microsoft.com/office/drawing/2014/main" val="1922355942"/>
                    </a:ext>
                  </a:extLst>
                </a:gridCol>
              </a:tblGrid>
              <a:tr h="192276">
                <a:tc>
                  <a:txBody>
                    <a:bodyPr/>
                    <a:lstStyle/>
                    <a:p>
                      <a:pPr>
                        <a:lnSpc>
                          <a:spcPct val="107000"/>
                        </a:lnSpc>
                        <a:spcAft>
                          <a:spcPts val="800"/>
                        </a:spcAft>
                      </a:pPr>
                      <a:r>
                        <a:rPr lang="en-AU" sz="1400">
                          <a:effectLst/>
                        </a:rPr>
                        <a:t>Sector (soil &amp; veg C stocks WA 2019 Gg)</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Source of emissions/sequestration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367935"/>
                  </a:ext>
                </a:extLst>
              </a:tr>
              <a:tr h="192276">
                <a:tc rowSpan="3">
                  <a:txBody>
                    <a:bodyPr/>
                    <a:lstStyle/>
                    <a:p>
                      <a:pPr>
                        <a:lnSpc>
                          <a:spcPct val="107000"/>
                        </a:lnSpc>
                        <a:spcAft>
                          <a:spcPts val="800"/>
                        </a:spcAft>
                      </a:pPr>
                      <a:r>
                        <a:rPr lang="en-AU" sz="1400" dirty="0">
                          <a:effectLst/>
                        </a:rPr>
                        <a:t>Forest remaining forest </a:t>
                      </a:r>
                    </a:p>
                    <a:p>
                      <a:pPr>
                        <a:lnSpc>
                          <a:spcPct val="107000"/>
                        </a:lnSpc>
                        <a:spcAft>
                          <a:spcPts val="800"/>
                        </a:spcAft>
                      </a:pPr>
                      <a:r>
                        <a:rPr lang="en-AU" sz="1400" dirty="0">
                          <a:effectLst/>
                        </a:rPr>
                        <a:t>(1,095)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Fire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619166"/>
                  </a:ext>
                </a:extLst>
              </a:tr>
              <a:tr h="185398">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Degradation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656742"/>
                  </a:ext>
                </a:extLst>
              </a:tr>
              <a:tr h="192276">
                <a:tc vMerge="1">
                  <a:txBody>
                    <a:bodyPr/>
                    <a:lstStyle/>
                    <a:p>
                      <a:endParaRPr lang="en-AU"/>
                    </a:p>
                  </a:txBody>
                  <a:tcPr/>
                </a:tc>
                <a:tc>
                  <a:txBody>
                    <a:bodyPr/>
                    <a:lstStyle/>
                    <a:p>
                      <a:pPr>
                        <a:lnSpc>
                          <a:spcPct val="107000"/>
                        </a:lnSpc>
                        <a:spcAft>
                          <a:spcPts val="800"/>
                        </a:spcAft>
                      </a:pPr>
                      <a:r>
                        <a:rPr lang="en-AU" sz="1400" dirty="0">
                          <a:effectLst/>
                        </a:rPr>
                        <a:t>Logging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687887"/>
                  </a:ext>
                </a:extLst>
              </a:tr>
              <a:tr h="192276">
                <a:tc rowSpan="3">
                  <a:txBody>
                    <a:bodyPr/>
                    <a:lstStyle/>
                    <a:p>
                      <a:pPr>
                        <a:lnSpc>
                          <a:spcPct val="107000"/>
                        </a:lnSpc>
                        <a:spcAft>
                          <a:spcPts val="800"/>
                        </a:spcAft>
                      </a:pPr>
                      <a:r>
                        <a:rPr lang="en-AU" sz="1400" dirty="0">
                          <a:effectLst/>
                        </a:rPr>
                        <a:t>Land converted to forest </a:t>
                      </a:r>
                    </a:p>
                    <a:p>
                      <a:pPr>
                        <a:lnSpc>
                          <a:spcPct val="107000"/>
                        </a:lnSpc>
                        <a:spcAft>
                          <a:spcPts val="800"/>
                        </a:spcAft>
                      </a:pPr>
                      <a:r>
                        <a:rPr lang="en-AU" sz="1400" dirty="0">
                          <a:effectLst/>
                        </a:rPr>
                        <a:t>(- 7,075)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Perm woodland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87777"/>
                  </a:ext>
                </a:extLst>
              </a:tr>
              <a:tr h="192276">
                <a:tc vMerge="1">
                  <a:txBody>
                    <a:bodyPr/>
                    <a:lstStyle/>
                    <a:p>
                      <a:endParaRPr lang="en-AU"/>
                    </a:p>
                  </a:txBody>
                  <a:tcPr>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n-AU" sz="1400" dirty="0">
                          <a:effectLst/>
                        </a:rPr>
                        <a:t>Plantations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928302"/>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Shrublands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4575524"/>
                  </a:ext>
                </a:extLst>
              </a:tr>
              <a:tr h="192276">
                <a:tc rowSpan="9">
                  <a:txBody>
                    <a:bodyPr/>
                    <a:lstStyle/>
                    <a:p>
                      <a:pPr>
                        <a:lnSpc>
                          <a:spcPct val="107000"/>
                        </a:lnSpc>
                        <a:spcAft>
                          <a:spcPts val="800"/>
                        </a:spcAft>
                      </a:pPr>
                      <a:r>
                        <a:rPr lang="en-AU" sz="1400" dirty="0">
                          <a:effectLst/>
                        </a:rPr>
                        <a:t>Cropland remaining Cropland - incl pasture and woody perennial horticulture </a:t>
                      </a:r>
                    </a:p>
                    <a:p>
                      <a:pPr>
                        <a:lnSpc>
                          <a:spcPct val="107000"/>
                        </a:lnSpc>
                        <a:spcAft>
                          <a:spcPts val="800"/>
                        </a:spcAft>
                      </a:pPr>
                      <a:r>
                        <a:rPr lang="en-AU" sz="1400" dirty="0">
                          <a:effectLst/>
                        </a:rPr>
                        <a:t>(-5,541)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Crop type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805181"/>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Crop area and rotation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5138312"/>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Stubble management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100122"/>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Tillage type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31201"/>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Green manures/legume crops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031193"/>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Soil ameliorants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646410"/>
                  </a:ext>
                </a:extLst>
              </a:tr>
              <a:tr h="251952">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Fertiliser application (excl 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1731908"/>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Biomass estimates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140239"/>
                  </a:ext>
                </a:extLst>
              </a:tr>
              <a:tr h="192276">
                <a:tc vMerge="1">
                  <a:txBody>
                    <a:bodyPr/>
                    <a:lstStyle/>
                    <a:p>
                      <a:pPr>
                        <a:lnSpc>
                          <a:spcPct val="107000"/>
                        </a:lnSpc>
                        <a:spcAft>
                          <a:spcPts val="800"/>
                        </a:spcAft>
                      </a:pP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Clearing of orchards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4360143"/>
                  </a:ext>
                </a:extLst>
              </a:tr>
              <a:tr h="192276">
                <a:tc>
                  <a:txBody>
                    <a:bodyPr/>
                    <a:lstStyle/>
                    <a:p>
                      <a:pPr>
                        <a:lnSpc>
                          <a:spcPct val="107000"/>
                        </a:lnSpc>
                        <a:spcAft>
                          <a:spcPts val="800"/>
                        </a:spcAft>
                      </a:pPr>
                      <a:r>
                        <a:rPr lang="en-AU" sz="1400" dirty="0">
                          <a:effectLst/>
                        </a:rPr>
                        <a:t>Land to cropland (1,020)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 Permanent pasture to crops?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1703279"/>
                  </a:ext>
                </a:extLst>
              </a:tr>
              <a:tr h="192276">
                <a:tc rowSpan="7">
                  <a:txBody>
                    <a:bodyPr/>
                    <a:lstStyle/>
                    <a:p>
                      <a:pPr>
                        <a:lnSpc>
                          <a:spcPct val="107000"/>
                        </a:lnSpc>
                        <a:spcAft>
                          <a:spcPts val="800"/>
                        </a:spcAft>
                      </a:pPr>
                      <a:r>
                        <a:rPr lang="en-AU" sz="1400" dirty="0">
                          <a:effectLst/>
                        </a:rPr>
                        <a:t>Grassland remaining grassland - including high rainfall permanent pasture and pastoral grasslands </a:t>
                      </a:r>
                    </a:p>
                    <a:p>
                      <a:pPr>
                        <a:lnSpc>
                          <a:spcPct val="107000"/>
                        </a:lnSpc>
                        <a:spcAft>
                          <a:spcPts val="800"/>
                        </a:spcAft>
                      </a:pPr>
                      <a:r>
                        <a:rPr lang="en-AU" sz="1400" dirty="0">
                          <a:effectLst/>
                        </a:rPr>
                        <a:t>(- 1,770)</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Grazing intensity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8260867"/>
                  </a:ext>
                </a:extLst>
              </a:tr>
              <a:tr h="192276">
                <a:tc vMerge="1">
                  <a:txBody>
                    <a:bodyPr/>
                    <a:lstStyle/>
                    <a:p>
                      <a:pPr>
                        <a:lnSpc>
                          <a:spcPct val="107000"/>
                        </a:lnSpc>
                        <a:spcAft>
                          <a:spcPts val="8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Pasture management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932338"/>
                  </a:ext>
                </a:extLst>
              </a:tr>
              <a:tr h="192276">
                <a:tc vMerge="1">
                  <a:txBody>
                    <a:bodyPr/>
                    <a:lstStyle/>
                    <a:p>
                      <a:pPr>
                        <a:lnSpc>
                          <a:spcPct val="107000"/>
                        </a:lnSpc>
                        <a:spcAft>
                          <a:spcPts val="8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Fertiliser application (excl 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407913"/>
                  </a:ext>
                </a:extLst>
              </a:tr>
              <a:tr h="192276">
                <a:tc vMerge="1">
                  <a:txBody>
                    <a:bodyPr/>
                    <a:lstStyle/>
                    <a:p>
                      <a:pPr>
                        <a:lnSpc>
                          <a:spcPct val="107000"/>
                        </a:lnSpc>
                        <a:spcAft>
                          <a:spcPts val="8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Irrigation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5024447"/>
                  </a:ext>
                </a:extLst>
              </a:tr>
              <a:tr h="192276">
                <a:tc vMerge="1">
                  <a:txBody>
                    <a:bodyPr/>
                    <a:lstStyle/>
                    <a:p>
                      <a:pPr>
                        <a:lnSpc>
                          <a:spcPct val="107000"/>
                        </a:lnSpc>
                        <a:spcAft>
                          <a:spcPts val="8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Seed selection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612768"/>
                  </a:ext>
                </a:extLst>
              </a:tr>
              <a:tr h="192276">
                <a:tc vMerge="1">
                  <a:txBody>
                    <a:bodyPr/>
                    <a:lstStyle/>
                    <a:p>
                      <a:endParaRPr lang="en-AU"/>
                    </a:p>
                  </a:txBody>
                  <a:tcPr/>
                </a:tc>
                <a:tc>
                  <a:txBody>
                    <a:bodyPr/>
                    <a:lstStyle/>
                    <a:p>
                      <a:pPr>
                        <a:lnSpc>
                          <a:spcPct val="107000"/>
                        </a:lnSpc>
                        <a:spcAft>
                          <a:spcPts val="800"/>
                        </a:spcAft>
                      </a:pPr>
                      <a:r>
                        <a:rPr lang="en-AU" sz="1400" dirty="0">
                          <a:effectLst/>
                        </a:rPr>
                        <a:t>Biomass burning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595379"/>
                  </a:ext>
                </a:extLst>
              </a:tr>
              <a:tr h="192276">
                <a:tc vMerge="1">
                  <a:txBody>
                    <a:bodyPr/>
                    <a:lstStyle/>
                    <a:p>
                      <a:pPr>
                        <a:lnSpc>
                          <a:spcPct val="107000"/>
                        </a:lnSpc>
                        <a:spcAft>
                          <a:spcPts val="8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Grazing intensity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2180658"/>
                  </a:ext>
                </a:extLst>
              </a:tr>
              <a:tr h="192276">
                <a:tc rowSpan="2">
                  <a:txBody>
                    <a:bodyPr/>
                    <a:lstStyle/>
                    <a:p>
                      <a:pPr>
                        <a:lnSpc>
                          <a:spcPct val="107000"/>
                        </a:lnSpc>
                        <a:spcAft>
                          <a:spcPts val="800"/>
                        </a:spcAft>
                      </a:pPr>
                      <a:r>
                        <a:rPr lang="en-AU" sz="1400" dirty="0">
                          <a:effectLst/>
                        </a:rPr>
                        <a:t>Land to grassland  (3,068)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400" dirty="0">
                          <a:effectLst/>
                        </a:rPr>
                        <a:t>Permanent pastures in high rainfall area</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988148"/>
                  </a:ext>
                </a:extLst>
              </a:tr>
              <a:tr h="192276">
                <a:tc vMerge="1">
                  <a:txBody>
                    <a:bodyPr/>
                    <a:lstStyle/>
                    <a:p>
                      <a:endParaRPr lang="en-AU"/>
                    </a:p>
                  </a:txBody>
                  <a:tcPr/>
                </a:tc>
                <a:tc>
                  <a:txBody>
                    <a:bodyPr/>
                    <a:lstStyle/>
                    <a:p>
                      <a:pPr>
                        <a:lnSpc>
                          <a:spcPct val="107000"/>
                        </a:lnSpc>
                        <a:spcAft>
                          <a:spcPts val="800"/>
                        </a:spcAft>
                      </a:pPr>
                      <a:r>
                        <a:rPr lang="en-AU" sz="1400" dirty="0">
                          <a:effectLst/>
                        </a:rPr>
                        <a:t>Clearing of sparse woody vegetation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3943080"/>
                  </a:ext>
                </a:extLst>
              </a:tr>
            </a:tbl>
          </a:graphicData>
        </a:graphic>
      </p:graphicFrame>
    </p:spTree>
    <p:extLst>
      <p:ext uri="{BB962C8B-B14F-4D97-AF65-F5344CB8AC3E}">
        <p14:creationId xmlns:p14="http://schemas.microsoft.com/office/powerpoint/2010/main" val="37381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95C2-A886-4C80-99CB-0CEC951750DC}"/>
              </a:ext>
            </a:extLst>
          </p:cNvPr>
          <p:cNvSpPr>
            <a:spLocks noGrp="1"/>
          </p:cNvSpPr>
          <p:nvPr>
            <p:ph type="title"/>
          </p:nvPr>
        </p:nvSpPr>
        <p:spPr>
          <a:xfrm>
            <a:off x="360000" y="285814"/>
            <a:ext cx="5436136" cy="550897"/>
          </a:xfrm>
        </p:spPr>
        <p:txBody>
          <a:bodyPr>
            <a:normAutofit/>
          </a:bodyPr>
          <a:lstStyle/>
          <a:p>
            <a:r>
              <a:rPr lang="en-AU" dirty="0"/>
              <a:t>What is a Life Cycle Assessment (LCA)?</a:t>
            </a:r>
          </a:p>
        </p:txBody>
      </p:sp>
      <p:sp>
        <p:nvSpPr>
          <p:cNvPr id="3" name="Content Placeholder 2">
            <a:extLst>
              <a:ext uri="{FF2B5EF4-FFF2-40B4-BE49-F238E27FC236}">
                <a16:creationId xmlns:a16="http://schemas.microsoft.com/office/drawing/2014/main" id="{C7CF6222-2DBA-4844-B655-04E14EA2B56F}"/>
              </a:ext>
            </a:extLst>
          </p:cNvPr>
          <p:cNvSpPr>
            <a:spLocks noGrp="1"/>
          </p:cNvSpPr>
          <p:nvPr>
            <p:ph idx="1"/>
          </p:nvPr>
        </p:nvSpPr>
        <p:spPr>
          <a:xfrm>
            <a:off x="360000" y="980728"/>
            <a:ext cx="8424000" cy="5040560"/>
          </a:xfrm>
        </p:spPr>
        <p:txBody>
          <a:bodyPr>
            <a:normAutofit/>
          </a:bodyPr>
          <a:lstStyle/>
          <a:p>
            <a:r>
              <a:rPr lang="en-US" sz="1800" dirty="0"/>
              <a:t>LCA is a form of cradle-to-grave system analysis for a number of factors but often used for carbon and water impacts of a product</a:t>
            </a:r>
          </a:p>
          <a:p>
            <a:r>
              <a:rPr lang="en-US" sz="1800" dirty="0"/>
              <a:t>Usually reported in terms of emissions intensity of product (carbon footprint)</a:t>
            </a:r>
          </a:p>
          <a:p>
            <a:r>
              <a:rPr lang="en-US" sz="1800" dirty="0"/>
              <a:t>Can have any starting point or end point – depends on what the question is!</a:t>
            </a:r>
          </a:p>
          <a:p>
            <a:pPr lvl="2"/>
            <a:r>
              <a:rPr lang="en-US" sz="1600" dirty="0"/>
              <a:t>All emissions pre and on-farm production to the point of processing</a:t>
            </a:r>
          </a:p>
          <a:p>
            <a:pPr lvl="2"/>
            <a:r>
              <a:rPr lang="en-US" sz="1600" dirty="0"/>
              <a:t>All emissions for a product at the consumer check out</a:t>
            </a:r>
          </a:p>
          <a:p>
            <a:pPr lvl="2"/>
            <a:r>
              <a:rPr lang="en-US" sz="1600" dirty="0"/>
              <a:t>Comparing impact of a range of pre-farmgate inputs</a:t>
            </a:r>
          </a:p>
          <a:p>
            <a:pPr lvl="2"/>
            <a:endParaRPr lang="en-US" sz="1600" dirty="0"/>
          </a:p>
          <a:p>
            <a:r>
              <a:rPr lang="en-US" sz="1800" dirty="0"/>
              <a:t>Have been done for many products over the years but many are using older emissions factors</a:t>
            </a:r>
          </a:p>
          <a:p>
            <a:pPr marL="544512" lvl="3" indent="0">
              <a:buNone/>
            </a:pPr>
            <a:r>
              <a:rPr lang="en-US" sz="1600" b="0" dirty="0"/>
              <a:t>Good example is latest paper for GRDC by Maatje Sevenster CSIRO</a:t>
            </a:r>
          </a:p>
          <a:p>
            <a:pPr marL="544512" lvl="3" indent="0">
              <a:buNone/>
            </a:pPr>
            <a:r>
              <a:rPr lang="en-US" sz="1600" b="1" dirty="0"/>
              <a:t>Australian  Grains Baseline and Mitigation Assessment </a:t>
            </a:r>
          </a:p>
        </p:txBody>
      </p:sp>
    </p:spTree>
    <p:extLst>
      <p:ext uri="{BB962C8B-B14F-4D97-AF65-F5344CB8AC3E}">
        <p14:creationId xmlns:p14="http://schemas.microsoft.com/office/powerpoint/2010/main" val="62296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1338-BC7A-4903-9BF3-3EA87E83A32B}"/>
              </a:ext>
            </a:extLst>
          </p:cNvPr>
          <p:cNvSpPr>
            <a:spLocks noGrp="1"/>
          </p:cNvSpPr>
          <p:nvPr>
            <p:ph type="title"/>
          </p:nvPr>
        </p:nvSpPr>
        <p:spPr>
          <a:xfrm>
            <a:off x="628650" y="365127"/>
            <a:ext cx="7886700" cy="903634"/>
          </a:xfrm>
        </p:spPr>
        <p:txBody>
          <a:bodyPr>
            <a:noAutofit/>
          </a:bodyPr>
          <a:lstStyle/>
          <a:p>
            <a:r>
              <a:rPr lang="en-US" sz="2400" dirty="0">
                <a:latin typeface="Arial" panose="020B0604020202020204" pitchFamily="34" charset="0"/>
                <a:cs typeface="Arial" panose="020B0604020202020204" pitchFamily="34" charset="0"/>
              </a:rPr>
              <a:t>Relative contribution of the supply chain to the carbon footprint of fresh products on the supermarket shelf</a:t>
            </a:r>
            <a:endParaRPr lang="en-AU"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87421E5-85D1-4E64-9C2A-EAA5D973B9DB}"/>
              </a:ext>
            </a:extLst>
          </p:cNvPr>
          <p:cNvPicPr>
            <a:picLocks noChangeAspect="1"/>
          </p:cNvPicPr>
          <p:nvPr/>
        </p:nvPicPr>
        <p:blipFill>
          <a:blip r:embed="rId2"/>
          <a:stretch>
            <a:fillRect/>
          </a:stretch>
        </p:blipFill>
        <p:spPr>
          <a:xfrm>
            <a:off x="323528" y="2060847"/>
            <a:ext cx="5073433" cy="3299157"/>
          </a:xfrm>
          <a:prstGeom prst="rect">
            <a:avLst/>
          </a:prstGeom>
        </p:spPr>
      </p:pic>
      <p:sp>
        <p:nvSpPr>
          <p:cNvPr id="5" name="TextBox 4">
            <a:extLst>
              <a:ext uri="{FF2B5EF4-FFF2-40B4-BE49-F238E27FC236}">
                <a16:creationId xmlns:a16="http://schemas.microsoft.com/office/drawing/2014/main" id="{CFC3FC7E-7A62-4246-977E-182A74E7D1B0}"/>
              </a:ext>
            </a:extLst>
          </p:cNvPr>
          <p:cNvSpPr txBox="1"/>
          <p:nvPr/>
        </p:nvSpPr>
        <p:spPr>
          <a:xfrm>
            <a:off x="1259632" y="6220232"/>
            <a:ext cx="7447873" cy="261610"/>
          </a:xfrm>
          <a:prstGeom prst="rect">
            <a:avLst/>
          </a:prstGeom>
          <a:noFill/>
        </p:spPr>
        <p:txBody>
          <a:bodyPr wrap="none" rtlCol="0">
            <a:spAutoFit/>
          </a:bodyPr>
          <a:lstStyle/>
          <a:p>
            <a:r>
              <a:rPr lang="en-US" sz="1100" dirty="0"/>
              <a:t>Relative contribution of sectors or the supply chain to the carbon footprint of fresh bread on the supermarket shelf – </a:t>
            </a:r>
            <a:r>
              <a:rPr lang="en-US" sz="1100" dirty="0" err="1"/>
              <a:t>Eady</a:t>
            </a:r>
            <a:r>
              <a:rPr lang="en-US" sz="1100" dirty="0"/>
              <a:t> et al</a:t>
            </a:r>
            <a:endParaRPr lang="en-AU" sz="1100" dirty="0"/>
          </a:p>
        </p:txBody>
      </p:sp>
      <p:sp>
        <p:nvSpPr>
          <p:cNvPr id="8" name="TextBox 7">
            <a:extLst>
              <a:ext uri="{FF2B5EF4-FFF2-40B4-BE49-F238E27FC236}">
                <a16:creationId xmlns:a16="http://schemas.microsoft.com/office/drawing/2014/main" id="{1AA3BA7B-6F31-4770-9EC5-5C9F2D691F58}"/>
              </a:ext>
            </a:extLst>
          </p:cNvPr>
          <p:cNvSpPr txBox="1"/>
          <p:nvPr/>
        </p:nvSpPr>
        <p:spPr>
          <a:xfrm>
            <a:off x="323528" y="1725586"/>
            <a:ext cx="734688" cy="369332"/>
          </a:xfrm>
          <a:prstGeom prst="rect">
            <a:avLst/>
          </a:prstGeom>
          <a:noFill/>
        </p:spPr>
        <p:txBody>
          <a:bodyPr wrap="none" rtlCol="0">
            <a:spAutoFit/>
          </a:bodyPr>
          <a:lstStyle/>
          <a:p>
            <a:r>
              <a:rPr lang="en-AU" dirty="0"/>
              <a:t>Bread</a:t>
            </a:r>
          </a:p>
        </p:txBody>
      </p:sp>
      <p:grpSp>
        <p:nvGrpSpPr>
          <p:cNvPr id="10" name="Group 9">
            <a:extLst>
              <a:ext uri="{FF2B5EF4-FFF2-40B4-BE49-F238E27FC236}">
                <a16:creationId xmlns:a16="http://schemas.microsoft.com/office/drawing/2014/main" id="{F1479D6F-20F3-4CC4-98B6-F0FF295AF04D}"/>
              </a:ext>
            </a:extLst>
          </p:cNvPr>
          <p:cNvGrpSpPr/>
          <p:nvPr/>
        </p:nvGrpSpPr>
        <p:grpSpPr>
          <a:xfrm>
            <a:off x="3786250" y="1766975"/>
            <a:ext cx="5034222" cy="3628005"/>
            <a:chOff x="3786250" y="1766975"/>
            <a:chExt cx="5034222" cy="3628005"/>
          </a:xfrm>
        </p:grpSpPr>
        <p:pic>
          <p:nvPicPr>
            <p:cNvPr id="7" name="Picture 6">
              <a:extLst>
                <a:ext uri="{FF2B5EF4-FFF2-40B4-BE49-F238E27FC236}">
                  <a16:creationId xmlns:a16="http://schemas.microsoft.com/office/drawing/2014/main" id="{47A09773-76E8-44C0-AEE3-282258A817FA}"/>
                </a:ext>
              </a:extLst>
            </p:cNvPr>
            <p:cNvPicPr>
              <a:picLocks noChangeAspect="1"/>
            </p:cNvPicPr>
            <p:nvPr/>
          </p:nvPicPr>
          <p:blipFill>
            <a:blip r:embed="rId3"/>
            <a:stretch>
              <a:fillRect/>
            </a:stretch>
          </p:blipFill>
          <p:spPr>
            <a:xfrm>
              <a:off x="3786250" y="2095823"/>
              <a:ext cx="5034222" cy="3299157"/>
            </a:xfrm>
            <a:prstGeom prst="rect">
              <a:avLst/>
            </a:prstGeom>
          </p:spPr>
        </p:pic>
        <p:sp>
          <p:nvSpPr>
            <p:cNvPr id="9" name="TextBox 8">
              <a:extLst>
                <a:ext uri="{FF2B5EF4-FFF2-40B4-BE49-F238E27FC236}">
                  <a16:creationId xmlns:a16="http://schemas.microsoft.com/office/drawing/2014/main" id="{F87A46E2-9915-45B6-9701-E665F1A95D52}"/>
                </a:ext>
              </a:extLst>
            </p:cNvPr>
            <p:cNvSpPr txBox="1"/>
            <p:nvPr/>
          </p:nvSpPr>
          <p:spPr>
            <a:xfrm>
              <a:off x="3811386" y="1766975"/>
              <a:ext cx="1277657" cy="369332"/>
            </a:xfrm>
            <a:prstGeom prst="rect">
              <a:avLst/>
            </a:prstGeom>
            <a:noFill/>
          </p:spPr>
          <p:txBody>
            <a:bodyPr wrap="none" rtlCol="0">
              <a:spAutoFit/>
            </a:bodyPr>
            <a:lstStyle/>
            <a:p>
              <a:r>
                <a:rPr lang="en-AU" dirty="0"/>
                <a:t>Beef (fresh)</a:t>
              </a:r>
            </a:p>
          </p:txBody>
        </p:sp>
      </p:grpSp>
    </p:spTree>
    <p:extLst>
      <p:ext uri="{BB962C8B-B14F-4D97-AF65-F5344CB8AC3E}">
        <p14:creationId xmlns:p14="http://schemas.microsoft.com/office/powerpoint/2010/main" val="382913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1C76-7DA4-4B33-83BA-0A61467982E5}"/>
              </a:ext>
            </a:extLst>
          </p:cNvPr>
          <p:cNvSpPr>
            <a:spLocks noGrp="1"/>
          </p:cNvSpPr>
          <p:nvPr>
            <p:ph type="title"/>
          </p:nvPr>
        </p:nvSpPr>
        <p:spPr>
          <a:xfrm>
            <a:off x="360000" y="285815"/>
            <a:ext cx="6300232" cy="432048"/>
          </a:xfrm>
        </p:spPr>
        <p:txBody>
          <a:bodyPr>
            <a:normAutofit fontScale="90000"/>
          </a:bodyPr>
          <a:lstStyle/>
          <a:p>
            <a:r>
              <a:rPr lang="en-AU" sz="2400" dirty="0"/>
              <a:t>Fresh food GHG emissions at the supermarket</a:t>
            </a:r>
          </a:p>
        </p:txBody>
      </p:sp>
      <p:pic>
        <p:nvPicPr>
          <p:cNvPr id="5" name="Picture 4">
            <a:extLst>
              <a:ext uri="{FF2B5EF4-FFF2-40B4-BE49-F238E27FC236}">
                <a16:creationId xmlns:a16="http://schemas.microsoft.com/office/drawing/2014/main" id="{9546D257-6FAF-45A9-816D-77BCE0C7C916}"/>
              </a:ext>
            </a:extLst>
          </p:cNvPr>
          <p:cNvPicPr>
            <a:picLocks noChangeAspect="1"/>
          </p:cNvPicPr>
          <p:nvPr/>
        </p:nvPicPr>
        <p:blipFill rotWithShape="1">
          <a:blip r:embed="rId2"/>
          <a:srcRect l="1328" t="3068" r="2580" b="2204"/>
          <a:stretch/>
        </p:blipFill>
        <p:spPr>
          <a:xfrm>
            <a:off x="1043608" y="1303433"/>
            <a:ext cx="6984776" cy="2780976"/>
          </a:xfrm>
          <a:prstGeom prst="rect">
            <a:avLst/>
          </a:prstGeom>
          <a:ln w="12700">
            <a:solidFill>
              <a:schemeClr val="tx1"/>
            </a:solidFill>
          </a:ln>
        </p:spPr>
      </p:pic>
      <p:sp>
        <p:nvSpPr>
          <p:cNvPr id="7" name="TextBox 6">
            <a:extLst>
              <a:ext uri="{FF2B5EF4-FFF2-40B4-BE49-F238E27FC236}">
                <a16:creationId xmlns:a16="http://schemas.microsoft.com/office/drawing/2014/main" id="{6BAFAA62-DC50-4DE8-81EB-1D24FCB22B2F}"/>
              </a:ext>
            </a:extLst>
          </p:cNvPr>
          <p:cNvSpPr txBox="1"/>
          <p:nvPr/>
        </p:nvSpPr>
        <p:spPr>
          <a:xfrm>
            <a:off x="1187624" y="4600460"/>
            <a:ext cx="7128792" cy="954107"/>
          </a:xfrm>
          <a:prstGeom prst="rect">
            <a:avLst/>
          </a:prstGeom>
          <a:noFill/>
        </p:spPr>
        <p:txBody>
          <a:bodyPr wrap="square">
            <a:spAutoFit/>
          </a:bodyPr>
          <a:lstStyle/>
          <a:p>
            <a:pPr marL="342900" indent="-342900">
              <a:buFont typeface="+mj-lt"/>
              <a:buAutoNum type="arabicPeriod"/>
            </a:pPr>
            <a:r>
              <a:rPr lang="en-US" sz="1400" i="1" dirty="0"/>
              <a:t>Meat consumed converted to live weight assuming meat yield of 40%. </a:t>
            </a:r>
          </a:p>
          <a:p>
            <a:pPr marL="342900" indent="-342900">
              <a:buFont typeface="+mj-lt"/>
              <a:buAutoNum type="arabicPeriod"/>
            </a:pPr>
            <a:r>
              <a:rPr lang="en-US" sz="1400" i="1" dirty="0"/>
              <a:t>Hot slaughtered carcass weight converted to live weight assuming 1.4 kg CO2-e/t HSCW for processing and 53% dressing percentage. </a:t>
            </a:r>
          </a:p>
          <a:p>
            <a:pPr marL="342900" indent="-342900">
              <a:buFont typeface="+mj-lt"/>
              <a:buAutoNum type="arabicPeriod"/>
            </a:pPr>
            <a:r>
              <a:rPr lang="en-US" sz="1400" i="1" dirty="0"/>
              <a:t>Meat consumed converted to live weight assuming meat yield of 64%.</a:t>
            </a:r>
            <a:endParaRPr lang="en-AU" sz="1400" i="1" dirty="0"/>
          </a:p>
        </p:txBody>
      </p:sp>
    </p:spTree>
    <p:extLst>
      <p:ext uri="{BB962C8B-B14F-4D97-AF65-F5344CB8AC3E}">
        <p14:creationId xmlns:p14="http://schemas.microsoft.com/office/powerpoint/2010/main" val="301724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95C2-A886-4C80-99CB-0CEC951750DC}"/>
              </a:ext>
            </a:extLst>
          </p:cNvPr>
          <p:cNvSpPr>
            <a:spLocks noGrp="1"/>
          </p:cNvSpPr>
          <p:nvPr>
            <p:ph type="title"/>
          </p:nvPr>
        </p:nvSpPr>
        <p:spPr/>
        <p:txBody>
          <a:bodyPr/>
          <a:lstStyle/>
          <a:p>
            <a:r>
              <a:rPr lang="en-AU" dirty="0"/>
              <a:t>On farm Carbon Accounting</a:t>
            </a:r>
          </a:p>
        </p:txBody>
      </p:sp>
      <p:sp>
        <p:nvSpPr>
          <p:cNvPr id="3" name="Content Placeholder 2">
            <a:extLst>
              <a:ext uri="{FF2B5EF4-FFF2-40B4-BE49-F238E27FC236}">
                <a16:creationId xmlns:a16="http://schemas.microsoft.com/office/drawing/2014/main" id="{C7CF6222-2DBA-4844-B655-04E14EA2B56F}"/>
              </a:ext>
            </a:extLst>
          </p:cNvPr>
          <p:cNvSpPr>
            <a:spLocks noGrp="1"/>
          </p:cNvSpPr>
          <p:nvPr>
            <p:ph idx="1"/>
          </p:nvPr>
        </p:nvSpPr>
        <p:spPr>
          <a:xfrm>
            <a:off x="323528" y="836711"/>
            <a:ext cx="8424000" cy="5735473"/>
          </a:xfrm>
        </p:spPr>
        <p:txBody>
          <a:bodyPr>
            <a:normAutofit fontScale="92500" lnSpcReduction="20000"/>
          </a:bodyPr>
          <a:lstStyle/>
          <a:p>
            <a:pPr>
              <a:spcBef>
                <a:spcPts val="600"/>
              </a:spcBef>
            </a:pPr>
            <a:r>
              <a:rPr lang="en-US" sz="1800" dirty="0"/>
              <a:t>A Carbon Account gives a business an account of the GHG emissions for that business and should include:</a:t>
            </a:r>
          </a:p>
          <a:p>
            <a:pPr lvl="1">
              <a:spcBef>
                <a:spcPts val="600"/>
              </a:spcBef>
            </a:pPr>
            <a:r>
              <a:rPr lang="en-AU" sz="1800" dirty="0">
                <a:solidFill>
                  <a:srgbClr val="000000"/>
                </a:solidFill>
                <a:latin typeface="Arial" panose="020B0604020202020204" pitchFamily="34" charset="0"/>
                <a:cs typeface="Arial" panose="020B0604020202020204" pitchFamily="34" charset="0"/>
              </a:rPr>
              <a:t>Scope 1 - emissions that occur on site e.g. enteric methane, CO</a:t>
            </a:r>
            <a:r>
              <a:rPr lang="en-AU" sz="1400" dirty="0">
                <a:solidFill>
                  <a:srgbClr val="000000"/>
                </a:solidFill>
                <a:latin typeface="Arial" panose="020B0604020202020204" pitchFamily="34" charset="0"/>
                <a:cs typeface="Arial" panose="020B0604020202020204" pitchFamily="34" charset="0"/>
              </a:rPr>
              <a:t>2 </a:t>
            </a:r>
            <a:r>
              <a:rPr lang="en-AU" sz="1800" dirty="0">
                <a:solidFill>
                  <a:srgbClr val="000000"/>
                </a:solidFill>
                <a:latin typeface="Arial" panose="020B0604020202020204" pitchFamily="34" charset="0"/>
                <a:cs typeface="Arial" panose="020B0604020202020204" pitchFamily="34" charset="0"/>
              </a:rPr>
              <a:t>from diesel</a:t>
            </a:r>
          </a:p>
          <a:p>
            <a:pPr lvl="1">
              <a:spcBef>
                <a:spcPts val="600"/>
              </a:spcBef>
            </a:pPr>
            <a:r>
              <a:rPr lang="en-AU" sz="1800" dirty="0">
                <a:solidFill>
                  <a:srgbClr val="000000"/>
                </a:solidFill>
                <a:latin typeface="Arial" panose="020B0604020202020204" pitchFamily="34" charset="0"/>
                <a:cs typeface="Arial" panose="020B0604020202020204" pitchFamily="34" charset="0"/>
              </a:rPr>
              <a:t>Scope 2 - electricity emissions</a:t>
            </a:r>
          </a:p>
          <a:p>
            <a:pPr lvl="1">
              <a:spcBef>
                <a:spcPts val="600"/>
              </a:spcBef>
            </a:pPr>
            <a:r>
              <a:rPr lang="en-AU" sz="1800" dirty="0">
                <a:solidFill>
                  <a:srgbClr val="000000"/>
                </a:solidFill>
                <a:latin typeface="Arial" panose="020B0604020202020204" pitchFamily="34" charset="0"/>
                <a:cs typeface="Arial" panose="020B0604020202020204" pitchFamily="34" charset="0"/>
              </a:rPr>
              <a:t>Scope 3 – emissions associated with purchased inputs</a:t>
            </a:r>
          </a:p>
          <a:p>
            <a:pPr>
              <a:spcBef>
                <a:spcPts val="600"/>
              </a:spcBef>
            </a:pPr>
            <a:r>
              <a:rPr lang="en-US" sz="1800" dirty="0"/>
              <a:t>It gives an emissions value for the farm, emissions intensity of product (up to leaving the farm gate) and can give a value per hectare or per animal if required.</a:t>
            </a:r>
          </a:p>
          <a:p>
            <a:pPr>
              <a:spcBef>
                <a:spcPts val="600"/>
              </a:spcBef>
            </a:pPr>
            <a:endParaRPr lang="en-US" sz="1600" dirty="0"/>
          </a:p>
          <a:p>
            <a:pPr>
              <a:spcBef>
                <a:spcPts val="600"/>
              </a:spcBef>
            </a:pPr>
            <a:r>
              <a:rPr lang="en-US" sz="1800" dirty="0"/>
              <a:t>This is the most valuable step you can take – it is a benchmark, valuable for scenario testing, and setting direction of your business plan</a:t>
            </a:r>
          </a:p>
          <a:p>
            <a:pPr lvl="1">
              <a:spcBef>
                <a:spcPts val="600"/>
              </a:spcBef>
            </a:pPr>
            <a:r>
              <a:rPr lang="en-US" sz="1600" dirty="0"/>
              <a:t>Benchmark – see how your efficiency and overall emissions stack up with others in a similar production environment</a:t>
            </a:r>
          </a:p>
          <a:p>
            <a:pPr lvl="1">
              <a:spcBef>
                <a:spcPts val="600"/>
              </a:spcBef>
            </a:pPr>
            <a:r>
              <a:rPr lang="en-US" sz="1600" dirty="0"/>
              <a:t>Scenario testing- identifying hotspots of emissions and then seeing how changing practices will influence your carbon account</a:t>
            </a:r>
          </a:p>
          <a:p>
            <a:pPr lvl="1">
              <a:spcBef>
                <a:spcPts val="600"/>
              </a:spcBef>
            </a:pPr>
            <a:r>
              <a:rPr lang="en-US" sz="1600" dirty="0"/>
              <a:t>Inform your business plan – as a serious grower with an eye to future markets or as someone wanting some good cash to continue farming without participating (or making it harder to participate in) markets for low GHG products in the future.</a:t>
            </a:r>
          </a:p>
          <a:p>
            <a:pPr marL="0" indent="0">
              <a:spcBef>
                <a:spcPts val="600"/>
              </a:spcBef>
              <a:buNone/>
            </a:pPr>
            <a:endParaRPr lang="en-US" sz="1600" dirty="0"/>
          </a:p>
          <a:p>
            <a:pPr>
              <a:spcBef>
                <a:spcPts val="600"/>
              </a:spcBef>
            </a:pPr>
            <a:r>
              <a:rPr lang="en-US" sz="1700" dirty="0"/>
              <a:t>A carbon account can be unofficial – use an on-line tool to see where you’re at</a:t>
            </a:r>
          </a:p>
          <a:p>
            <a:pPr>
              <a:spcBef>
                <a:spcPts val="600"/>
              </a:spcBef>
            </a:pPr>
            <a:r>
              <a:rPr lang="en-US" sz="1700" dirty="0"/>
              <a:t>A carbon account can be official – have a consultant conduct an account and consider options of generating carbon credits – either to keep for your own business or to sell</a:t>
            </a:r>
          </a:p>
        </p:txBody>
      </p:sp>
    </p:spTree>
    <p:extLst>
      <p:ext uri="{BB962C8B-B14F-4D97-AF65-F5344CB8AC3E}">
        <p14:creationId xmlns:p14="http://schemas.microsoft.com/office/powerpoint/2010/main" val="113492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6653"/>
          <a:stretch/>
        </p:blipFill>
        <p:spPr>
          <a:xfrm>
            <a:off x="192136" y="2636912"/>
            <a:ext cx="8708603" cy="3969822"/>
          </a:xfrm>
          <a:prstGeom prst="rect">
            <a:avLst/>
          </a:prstGeom>
        </p:spPr>
      </p:pic>
      <p:pic>
        <p:nvPicPr>
          <p:cNvPr id="4" name="Picture 3"/>
          <p:cNvPicPr>
            <a:picLocks noChangeAspect="1"/>
          </p:cNvPicPr>
          <p:nvPr/>
        </p:nvPicPr>
        <p:blipFill rotWithShape="1">
          <a:blip r:embed="rId3"/>
          <a:srcRect l="67410" t="47126" r="6899" b="13616"/>
          <a:stretch/>
        </p:blipFill>
        <p:spPr>
          <a:xfrm>
            <a:off x="5508104" y="256698"/>
            <a:ext cx="3096344" cy="201748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0222" y="796857"/>
            <a:ext cx="4824536" cy="1477328"/>
          </a:xfrm>
          <a:prstGeom prst="rect">
            <a:avLst/>
          </a:prstGeom>
          <a:noFill/>
        </p:spPr>
        <p:txBody>
          <a:bodyPr wrap="square" rtlCol="0">
            <a:spAutoFit/>
          </a:bodyPr>
          <a:lstStyle/>
          <a:p>
            <a:r>
              <a:rPr lang="en-AU" b="1" dirty="0">
                <a:solidFill>
                  <a:schemeClr val="accent5">
                    <a:lumMod val="50000"/>
                  </a:schemeClr>
                </a:solidFill>
              </a:rPr>
              <a:t>Emission intensity by land area </a:t>
            </a:r>
          </a:p>
          <a:p>
            <a:r>
              <a:rPr lang="en-AU" dirty="0"/>
              <a:t>~1.5t CO2 e- per arable/grazed hectare per year</a:t>
            </a:r>
          </a:p>
          <a:p>
            <a:endParaRPr lang="en-AU" dirty="0"/>
          </a:p>
          <a:p>
            <a:r>
              <a:rPr lang="en-AU" b="1" dirty="0">
                <a:solidFill>
                  <a:schemeClr val="accent5">
                    <a:lumMod val="50000"/>
                  </a:schemeClr>
                </a:solidFill>
              </a:rPr>
              <a:t>Proportion of emissions from Livestock activities</a:t>
            </a:r>
          </a:p>
          <a:p>
            <a:r>
              <a:rPr lang="en-AU" dirty="0"/>
              <a:t>76% plus a portion of other services</a:t>
            </a:r>
          </a:p>
        </p:txBody>
      </p:sp>
      <p:sp>
        <p:nvSpPr>
          <p:cNvPr id="2" name="TextBox 1">
            <a:extLst>
              <a:ext uri="{FF2B5EF4-FFF2-40B4-BE49-F238E27FC236}">
                <a16:creationId xmlns:a16="http://schemas.microsoft.com/office/drawing/2014/main" id="{4A4B540C-683D-4438-82E2-F0E7FE0E66AC}"/>
              </a:ext>
            </a:extLst>
          </p:cNvPr>
          <p:cNvSpPr txBox="1"/>
          <p:nvPr/>
        </p:nvSpPr>
        <p:spPr>
          <a:xfrm>
            <a:off x="323528" y="256698"/>
            <a:ext cx="3655360" cy="461665"/>
          </a:xfrm>
          <a:prstGeom prst="rect">
            <a:avLst/>
          </a:prstGeom>
          <a:noFill/>
        </p:spPr>
        <p:txBody>
          <a:bodyPr wrap="none" rtlCol="0">
            <a:spAutoFit/>
          </a:bodyPr>
          <a:lstStyle/>
          <a:p>
            <a:r>
              <a:rPr lang="en-AU" sz="2400" b="1" dirty="0">
                <a:solidFill>
                  <a:schemeClr val="accent5">
                    <a:lumMod val="75000"/>
                  </a:schemeClr>
                </a:solidFill>
              </a:rPr>
              <a:t>Katanning Research Facility</a:t>
            </a:r>
          </a:p>
        </p:txBody>
      </p:sp>
    </p:spTree>
    <p:extLst>
      <p:ext uri="{BB962C8B-B14F-4D97-AF65-F5344CB8AC3E}">
        <p14:creationId xmlns:p14="http://schemas.microsoft.com/office/powerpoint/2010/main" val="313359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12" y="692696"/>
            <a:ext cx="8744143" cy="3958589"/>
          </a:xfrm>
          <a:prstGeom prst="rect">
            <a:avLst/>
          </a:prstGeom>
        </p:spPr>
      </p:pic>
      <p:sp>
        <p:nvSpPr>
          <p:cNvPr id="2" name="Rectangle 1"/>
          <p:cNvSpPr/>
          <p:nvPr/>
        </p:nvSpPr>
        <p:spPr>
          <a:xfrm>
            <a:off x="467544" y="4651285"/>
            <a:ext cx="7920880" cy="1631216"/>
          </a:xfrm>
          <a:prstGeom prst="rect">
            <a:avLst/>
          </a:prstGeom>
        </p:spPr>
        <p:txBody>
          <a:bodyPr wrap="square">
            <a:spAutoFit/>
          </a:bodyPr>
          <a:lstStyle/>
          <a:p>
            <a:r>
              <a:rPr lang="en-AU" sz="1600" b="1" dirty="0">
                <a:solidFill>
                  <a:schemeClr val="tx1">
                    <a:lumMod val="95000"/>
                    <a:lumOff val="5000"/>
                  </a:schemeClr>
                </a:solidFill>
              </a:rPr>
              <a:t>Some examples of other emissions intensity studies</a:t>
            </a:r>
          </a:p>
          <a:p>
            <a:endParaRPr lang="en-AU" sz="1400" b="1" dirty="0">
              <a:solidFill>
                <a:schemeClr val="tx1">
                  <a:lumMod val="95000"/>
                  <a:lumOff val="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400" dirty="0">
                <a:solidFill>
                  <a:schemeClr val="tx1">
                    <a:lumMod val="85000"/>
                    <a:lumOff val="15000"/>
                  </a:schemeClr>
                </a:solidFill>
                <a:latin typeface="Arial" panose="020B0604020202020204" pitchFamily="34" charset="0"/>
                <a:cs typeface="Arial" panose="020B0604020202020204" pitchFamily="34" charset="0"/>
              </a:rPr>
              <a:t>Wool   20kg CO2e/kg of wool produced on farm in WA (Darkan) 250 CO2 e per DSE</a:t>
            </a:r>
          </a:p>
          <a:p>
            <a:pPr marL="171450" indent="-171450">
              <a:buFont typeface="Arial" panose="020B0604020202020204" pitchFamily="34" charset="0"/>
              <a:buChar char="•"/>
            </a:pPr>
            <a:r>
              <a:rPr lang="en-AU" sz="1400" dirty="0">
                <a:solidFill>
                  <a:schemeClr val="tx1">
                    <a:lumMod val="85000"/>
                    <a:lumOff val="15000"/>
                  </a:schemeClr>
                </a:solidFill>
                <a:latin typeface="Arial" panose="020B0604020202020204" pitchFamily="34" charset="0"/>
                <a:cs typeface="Arial" panose="020B0604020202020204" pitchFamily="34" charset="0"/>
              </a:rPr>
              <a:t>Lamb   7.5-8kg CO2e/kg of live weight on farm in eastern Australia    ~85% of total emissions is pre-farm gate  Meat processing = 4-6%, Transport = 3-5%</a:t>
            </a:r>
          </a:p>
          <a:p>
            <a:pPr marL="171450" indent="-171450">
              <a:buFont typeface="Arial" panose="020B0604020202020204" pitchFamily="34" charset="0"/>
              <a:buChar char="•"/>
            </a:pPr>
            <a:r>
              <a:rPr lang="en-AU" sz="1400" dirty="0">
                <a:solidFill>
                  <a:schemeClr val="tx1">
                    <a:lumMod val="85000"/>
                    <a:lumOff val="15000"/>
                  </a:schemeClr>
                </a:solidFill>
                <a:latin typeface="Arial" panose="020B0604020202020204" pitchFamily="34" charset="0"/>
                <a:cs typeface="Arial" panose="020B0604020202020204" pitchFamily="34" charset="0"/>
              </a:rPr>
              <a:t>Crops   0.22kg CO2-e/kg grain for a 3 t/ha wheat crop following wheat    0.20 kgCO2-e/ for wheat following canola</a:t>
            </a:r>
          </a:p>
        </p:txBody>
      </p:sp>
    </p:spTree>
    <p:extLst>
      <p:ext uri="{BB962C8B-B14F-4D97-AF65-F5344CB8AC3E}">
        <p14:creationId xmlns:p14="http://schemas.microsoft.com/office/powerpoint/2010/main" val="73981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9AE0-6EA3-4261-A019-53F467C95E28}"/>
              </a:ext>
            </a:extLst>
          </p:cNvPr>
          <p:cNvSpPr>
            <a:spLocks noGrp="1"/>
          </p:cNvSpPr>
          <p:nvPr>
            <p:ph type="title"/>
          </p:nvPr>
        </p:nvSpPr>
        <p:spPr>
          <a:xfrm>
            <a:off x="360000" y="285815"/>
            <a:ext cx="6732280" cy="432048"/>
          </a:xfrm>
        </p:spPr>
        <p:txBody>
          <a:bodyPr>
            <a:normAutofit/>
          </a:bodyPr>
          <a:lstStyle/>
          <a:p>
            <a:r>
              <a:rPr lang="en-AU" dirty="0"/>
              <a:t>Carbon Accounting Tools for Producers</a:t>
            </a:r>
          </a:p>
        </p:txBody>
      </p:sp>
      <p:graphicFrame>
        <p:nvGraphicFramePr>
          <p:cNvPr id="9" name="Content Placeholder 8">
            <a:extLst>
              <a:ext uri="{FF2B5EF4-FFF2-40B4-BE49-F238E27FC236}">
                <a16:creationId xmlns:a16="http://schemas.microsoft.com/office/drawing/2014/main" id="{4EC502E1-B1F8-4F59-92E6-DA3609325239}"/>
              </a:ext>
            </a:extLst>
          </p:cNvPr>
          <p:cNvGraphicFramePr>
            <a:graphicFrameLocks noGrp="1"/>
          </p:cNvGraphicFramePr>
          <p:nvPr>
            <p:ph idx="1"/>
            <p:extLst>
              <p:ext uri="{D42A27DB-BD31-4B8C-83A1-F6EECF244321}">
                <p14:modId xmlns:p14="http://schemas.microsoft.com/office/powerpoint/2010/main" val="4211930451"/>
              </p:ext>
            </p:extLst>
          </p:nvPr>
        </p:nvGraphicFramePr>
        <p:xfrm>
          <a:off x="344881" y="2780928"/>
          <a:ext cx="8640962" cy="3528389"/>
        </p:xfrm>
        <a:graphic>
          <a:graphicData uri="http://schemas.openxmlformats.org/drawingml/2006/table">
            <a:tbl>
              <a:tblPr firstRow="1" firstCol="1" bandRow="1">
                <a:tableStyleId>{93296810-A885-4BE3-A3E7-6D5BEEA58F35}</a:tableStyleId>
              </a:tblPr>
              <a:tblGrid>
                <a:gridCol w="1750115">
                  <a:extLst>
                    <a:ext uri="{9D8B030D-6E8A-4147-A177-3AD203B41FA5}">
                      <a16:colId xmlns:a16="http://schemas.microsoft.com/office/drawing/2014/main" val="776025729"/>
                    </a:ext>
                  </a:extLst>
                </a:gridCol>
                <a:gridCol w="1127850">
                  <a:extLst>
                    <a:ext uri="{9D8B030D-6E8A-4147-A177-3AD203B41FA5}">
                      <a16:colId xmlns:a16="http://schemas.microsoft.com/office/drawing/2014/main" val="1251087716"/>
                    </a:ext>
                  </a:extLst>
                </a:gridCol>
                <a:gridCol w="1126967">
                  <a:extLst>
                    <a:ext uri="{9D8B030D-6E8A-4147-A177-3AD203B41FA5}">
                      <a16:colId xmlns:a16="http://schemas.microsoft.com/office/drawing/2014/main" val="1305957276"/>
                    </a:ext>
                  </a:extLst>
                </a:gridCol>
                <a:gridCol w="1127850">
                  <a:extLst>
                    <a:ext uri="{9D8B030D-6E8A-4147-A177-3AD203B41FA5}">
                      <a16:colId xmlns:a16="http://schemas.microsoft.com/office/drawing/2014/main" val="421989428"/>
                    </a:ext>
                  </a:extLst>
                </a:gridCol>
                <a:gridCol w="1127850">
                  <a:extLst>
                    <a:ext uri="{9D8B030D-6E8A-4147-A177-3AD203B41FA5}">
                      <a16:colId xmlns:a16="http://schemas.microsoft.com/office/drawing/2014/main" val="4089117886"/>
                    </a:ext>
                  </a:extLst>
                </a:gridCol>
                <a:gridCol w="1252480">
                  <a:extLst>
                    <a:ext uri="{9D8B030D-6E8A-4147-A177-3AD203B41FA5}">
                      <a16:colId xmlns:a16="http://schemas.microsoft.com/office/drawing/2014/main" val="702923874"/>
                    </a:ext>
                  </a:extLst>
                </a:gridCol>
                <a:gridCol w="1127850">
                  <a:extLst>
                    <a:ext uri="{9D8B030D-6E8A-4147-A177-3AD203B41FA5}">
                      <a16:colId xmlns:a16="http://schemas.microsoft.com/office/drawing/2014/main" val="3324806702"/>
                    </a:ext>
                  </a:extLst>
                </a:gridCol>
              </a:tblGrid>
              <a:tr h="608347">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Wheat</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Barley</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dirty="0">
                          <a:effectLst/>
                          <a:latin typeface="+mn-lt"/>
                        </a:rPr>
                        <a:t>Pulses</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Oilseeds</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Sheep Meat</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Sheep Wool</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413538"/>
                  </a:ext>
                </a:extLst>
              </a:tr>
              <a:tr h="486654">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t CO2-e/t crop</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t CO2-e/t crop</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t CO2-e/t crop</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t CO2-e/t crop</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kg CO2-e / kg LW</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600"/>
                        </a:spcAft>
                      </a:pPr>
                      <a:r>
                        <a:rPr lang="en-AU" sz="1400">
                          <a:effectLst/>
                          <a:latin typeface="+mn-lt"/>
                        </a:rPr>
                        <a:t>kg CO2-e / kg greasy</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3330088"/>
                  </a:ext>
                </a:extLst>
              </a:tr>
              <a:tr h="608347">
                <a:tc>
                  <a:txBody>
                    <a:bodyPr/>
                    <a:lstStyle/>
                    <a:p>
                      <a:pPr>
                        <a:lnSpc>
                          <a:spcPct val="107000"/>
                        </a:lnSpc>
                        <a:spcAft>
                          <a:spcPts val="600"/>
                        </a:spcAft>
                      </a:pPr>
                      <a:r>
                        <a:rPr lang="en-AU" sz="1400" dirty="0">
                          <a:effectLst/>
                          <a:latin typeface="+mn-lt"/>
                        </a:rPr>
                        <a:t>E Wheatbelt</a:t>
                      </a:r>
                    </a:p>
                    <a:p>
                      <a:pPr>
                        <a:lnSpc>
                          <a:spcPct val="107000"/>
                        </a:lnSpc>
                        <a:spcAft>
                          <a:spcPts val="600"/>
                        </a:spcAft>
                      </a:pPr>
                      <a:r>
                        <a:rPr lang="en-AU" sz="1400" dirty="0">
                          <a:effectLst/>
                          <a:latin typeface="+mn-lt"/>
                        </a:rPr>
                        <a:t>100% Cropping</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0.29</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0.31</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0.24</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0.70</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121919251"/>
                  </a:ext>
                </a:extLst>
              </a:tr>
              <a:tr h="608347">
                <a:tc>
                  <a:txBody>
                    <a:bodyPr/>
                    <a:lstStyle/>
                    <a:p>
                      <a:pPr>
                        <a:lnSpc>
                          <a:spcPct val="107000"/>
                        </a:lnSpc>
                        <a:spcAft>
                          <a:spcPts val="600"/>
                        </a:spcAft>
                      </a:pPr>
                      <a:r>
                        <a:rPr lang="en-AU" sz="1400" dirty="0">
                          <a:effectLst/>
                          <a:latin typeface="+mn-lt"/>
                        </a:rPr>
                        <a:t>E Wheatbelt</a:t>
                      </a:r>
                    </a:p>
                    <a:p>
                      <a:pPr>
                        <a:lnSpc>
                          <a:spcPct val="107000"/>
                        </a:lnSpc>
                        <a:spcAft>
                          <a:spcPts val="600"/>
                        </a:spcAft>
                      </a:pPr>
                      <a:r>
                        <a:rPr lang="en-AU" sz="1400" dirty="0">
                          <a:effectLst/>
                          <a:latin typeface="+mn-lt"/>
                        </a:rPr>
                        <a:t>Mixed Farm</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0.29</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0.31</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0.24</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0.70</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8.10</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29.40</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987875"/>
                  </a:ext>
                </a:extLst>
              </a:tr>
              <a:tr h="608347">
                <a:tc>
                  <a:txBody>
                    <a:bodyPr/>
                    <a:lstStyle/>
                    <a:p>
                      <a:pPr>
                        <a:lnSpc>
                          <a:spcPct val="107000"/>
                        </a:lnSpc>
                        <a:spcAft>
                          <a:spcPts val="600"/>
                        </a:spcAft>
                      </a:pPr>
                      <a:r>
                        <a:rPr lang="en-AU" sz="1400" dirty="0">
                          <a:effectLst/>
                          <a:latin typeface="+mn-lt"/>
                        </a:rPr>
                        <a:t>Geraldton</a:t>
                      </a:r>
                    </a:p>
                    <a:p>
                      <a:pPr>
                        <a:lnSpc>
                          <a:spcPct val="107000"/>
                        </a:lnSpc>
                        <a:spcAft>
                          <a:spcPts val="600"/>
                        </a:spcAft>
                      </a:pPr>
                      <a:r>
                        <a:rPr lang="en-AU" sz="1400" dirty="0">
                          <a:effectLst/>
                          <a:latin typeface="+mn-lt"/>
                        </a:rPr>
                        <a:t> 100% Cropping</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0.36</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0.41</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0.26</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0.88</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extLst>
                  <a:ext uri="{0D108BD9-81ED-4DB2-BD59-A6C34878D82A}">
                    <a16:rowId xmlns:a16="http://schemas.microsoft.com/office/drawing/2014/main" val="2490521973"/>
                  </a:ext>
                </a:extLst>
              </a:tr>
              <a:tr h="608347">
                <a:tc>
                  <a:txBody>
                    <a:bodyPr/>
                    <a:lstStyle/>
                    <a:p>
                      <a:pPr>
                        <a:lnSpc>
                          <a:spcPct val="107000"/>
                        </a:lnSpc>
                        <a:spcAft>
                          <a:spcPts val="600"/>
                        </a:spcAft>
                      </a:pPr>
                      <a:r>
                        <a:rPr lang="en-AU" sz="1400" dirty="0">
                          <a:effectLst/>
                          <a:latin typeface="+mn-lt"/>
                        </a:rPr>
                        <a:t>Woolbelt </a:t>
                      </a:r>
                    </a:p>
                    <a:p>
                      <a:pPr>
                        <a:lnSpc>
                          <a:spcPct val="107000"/>
                        </a:lnSpc>
                        <a:spcAft>
                          <a:spcPts val="600"/>
                        </a:spcAft>
                      </a:pPr>
                      <a:r>
                        <a:rPr lang="en-AU" sz="1400" dirty="0">
                          <a:effectLst/>
                          <a:latin typeface="+mn-lt"/>
                        </a:rPr>
                        <a:t>Mixed Farm</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0.29</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0.31</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endParaRPr lang="en-AU" sz="1400">
                        <a:solidFill>
                          <a:srgbClr val="404040"/>
                        </a:solidFill>
                        <a:effectLst/>
                        <a:latin typeface="+mn-lt"/>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a:effectLst/>
                          <a:latin typeface="+mn-lt"/>
                        </a:rPr>
                        <a:t>7.63</a:t>
                      </a:r>
                      <a:endParaRPr lang="en-AU" sz="140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AU" sz="1400" dirty="0">
                          <a:effectLst/>
                          <a:latin typeface="+mn-lt"/>
                        </a:rPr>
                        <a:t>28.54</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9316882"/>
                  </a:ext>
                </a:extLst>
              </a:tr>
            </a:tbl>
          </a:graphicData>
        </a:graphic>
      </p:graphicFrame>
      <p:sp>
        <p:nvSpPr>
          <p:cNvPr id="11" name="TextBox 10">
            <a:extLst>
              <a:ext uri="{FF2B5EF4-FFF2-40B4-BE49-F238E27FC236}">
                <a16:creationId xmlns:a16="http://schemas.microsoft.com/office/drawing/2014/main" id="{1054E47A-7D3F-4EEF-8EEC-772F9F02EF41}"/>
              </a:ext>
            </a:extLst>
          </p:cNvPr>
          <p:cNvSpPr txBox="1"/>
          <p:nvPr/>
        </p:nvSpPr>
        <p:spPr>
          <a:xfrm>
            <a:off x="360001" y="980728"/>
            <a:ext cx="8100432" cy="172354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AU" sz="1600" b="1" dirty="0">
                <a:solidFill>
                  <a:srgbClr val="003C69"/>
                </a:solidFill>
              </a:rPr>
              <a:t>On-line tools for producers vary with some tools based on European parameters.</a:t>
            </a:r>
          </a:p>
          <a:p>
            <a:pPr marL="285750" indent="-285750">
              <a:spcBef>
                <a:spcPts val="600"/>
              </a:spcBef>
              <a:buFont typeface="Arial" panose="020B0604020202020204" pitchFamily="34" charset="0"/>
              <a:buChar char="•"/>
            </a:pPr>
            <a:r>
              <a:rPr lang="en-AU" sz="1600" b="1" dirty="0">
                <a:solidFill>
                  <a:srgbClr val="003C69"/>
                </a:solidFill>
              </a:rPr>
              <a:t>The G-GAF tool from Uni of Melbourne  (</a:t>
            </a:r>
            <a:r>
              <a:rPr lang="en-AU" sz="1600" b="1" dirty="0">
                <a:solidFill>
                  <a:srgbClr val="003C69"/>
                </a:solidFill>
                <a:hlinkClick r:id="rId2">
                  <a:extLst>
                    <a:ext uri="{A12FA001-AC4F-418D-AE19-62706E023703}">
                      <ahyp:hlinkClr xmlns:ahyp="http://schemas.microsoft.com/office/drawing/2018/hyperlinkcolor" val="tx"/>
                    </a:ext>
                  </a:extLst>
                </a:hlinkClick>
              </a:rPr>
              <a:t>www.piccc.org.au/resources/Tools</a:t>
            </a:r>
            <a:r>
              <a:rPr lang="en-AU" sz="1600" b="1" dirty="0">
                <a:solidFill>
                  <a:srgbClr val="003C69"/>
                </a:solidFill>
              </a:rPr>
              <a:t>) is recommended and aligns with Australian inventory parameters.</a:t>
            </a:r>
          </a:p>
          <a:p>
            <a:pPr marL="285750" indent="-285750">
              <a:spcBef>
                <a:spcPts val="600"/>
              </a:spcBef>
              <a:buFont typeface="Arial" panose="020B0604020202020204" pitchFamily="34" charset="0"/>
              <a:buChar char="•"/>
            </a:pPr>
            <a:r>
              <a:rPr lang="en-AU" sz="1600" b="1" dirty="0">
                <a:solidFill>
                  <a:srgbClr val="003C69"/>
                </a:solidFill>
              </a:rPr>
              <a:t>Worked examples using this tool are on DPIRD’s website (</a:t>
            </a:r>
            <a:r>
              <a:rPr lang="en-US" sz="1600" b="1" i="0" dirty="0">
                <a:solidFill>
                  <a:srgbClr val="003C69"/>
                </a:solidFill>
                <a:effectLst/>
              </a:rPr>
              <a:t>Carbon Calculators – Western Australian example farms</a:t>
            </a:r>
            <a:r>
              <a:rPr lang="en-AU" sz="1600" b="1" dirty="0">
                <a:solidFill>
                  <a:srgbClr val="003C69"/>
                </a:solidFill>
              </a:rPr>
              <a:t>)</a:t>
            </a:r>
          </a:p>
        </p:txBody>
      </p:sp>
    </p:spTree>
    <p:extLst>
      <p:ext uri="{BB962C8B-B14F-4D97-AF65-F5344CB8AC3E}">
        <p14:creationId xmlns:p14="http://schemas.microsoft.com/office/powerpoint/2010/main" val="399001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79D4-7529-493E-8DB4-612D109D8047}"/>
              </a:ext>
            </a:extLst>
          </p:cNvPr>
          <p:cNvSpPr>
            <a:spLocks noGrp="1"/>
          </p:cNvSpPr>
          <p:nvPr>
            <p:ph type="title"/>
          </p:nvPr>
        </p:nvSpPr>
        <p:spPr>
          <a:xfrm>
            <a:off x="360000" y="285814"/>
            <a:ext cx="5868184" cy="596575"/>
          </a:xfrm>
        </p:spPr>
        <p:txBody>
          <a:bodyPr>
            <a:normAutofit/>
          </a:bodyPr>
          <a:lstStyle/>
          <a:p>
            <a:r>
              <a:rPr lang="en-AU" dirty="0"/>
              <a:t>Useful and thought provoking podcasts</a:t>
            </a:r>
          </a:p>
        </p:txBody>
      </p:sp>
      <p:sp>
        <p:nvSpPr>
          <p:cNvPr id="3" name="Content Placeholder 2">
            <a:extLst>
              <a:ext uri="{FF2B5EF4-FFF2-40B4-BE49-F238E27FC236}">
                <a16:creationId xmlns:a16="http://schemas.microsoft.com/office/drawing/2014/main" id="{60FD96B9-6D4B-4E9B-840D-26EC37FF1AE2}"/>
              </a:ext>
            </a:extLst>
          </p:cNvPr>
          <p:cNvSpPr>
            <a:spLocks noGrp="1"/>
          </p:cNvSpPr>
          <p:nvPr>
            <p:ph idx="1"/>
          </p:nvPr>
        </p:nvSpPr>
        <p:spPr>
          <a:xfrm>
            <a:off x="4445529" y="882390"/>
            <a:ext cx="4338471" cy="1664928"/>
          </a:xfrm>
        </p:spPr>
        <p:txBody>
          <a:bodyPr/>
          <a:lstStyle/>
          <a:p>
            <a:endParaRPr lang="en-AU" dirty="0"/>
          </a:p>
          <a:p>
            <a:pPr marL="0" indent="0">
              <a:buNone/>
            </a:pPr>
            <a:r>
              <a:rPr lang="en-AU" sz="1800" b="0" u="sng" dirty="0">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Bigger, faster, stronger, hotter, more frequent- resilient farming in the face of extreme weather- Part 1 by There's an Elephant in my Paddock! (anchor.fm)</a:t>
            </a:r>
            <a:endParaRPr lang="en-AU" sz="1800" b="0" dirty="0">
              <a:latin typeface="Calibri" panose="020F050202020403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5E1AB64D-0690-407E-BA0C-C1FF683D4100}"/>
              </a:ext>
            </a:extLst>
          </p:cNvPr>
          <p:cNvPicPr>
            <a:picLocks noChangeAspect="1"/>
          </p:cNvPicPr>
          <p:nvPr/>
        </p:nvPicPr>
        <p:blipFill>
          <a:blip r:embed="rId3"/>
          <a:stretch>
            <a:fillRect/>
          </a:stretch>
        </p:blipFill>
        <p:spPr>
          <a:xfrm>
            <a:off x="251520" y="2929509"/>
            <a:ext cx="5760640" cy="1622249"/>
          </a:xfrm>
          <a:prstGeom prst="rect">
            <a:avLst/>
          </a:prstGeom>
        </p:spPr>
      </p:pic>
      <p:pic>
        <p:nvPicPr>
          <p:cNvPr id="7" name="Picture 6">
            <a:extLst>
              <a:ext uri="{FF2B5EF4-FFF2-40B4-BE49-F238E27FC236}">
                <a16:creationId xmlns:a16="http://schemas.microsoft.com/office/drawing/2014/main" id="{D36AFC3B-C63F-4E86-BE75-1A72DF74627E}"/>
              </a:ext>
            </a:extLst>
          </p:cNvPr>
          <p:cNvPicPr>
            <a:picLocks noChangeAspect="1"/>
          </p:cNvPicPr>
          <p:nvPr/>
        </p:nvPicPr>
        <p:blipFill>
          <a:blip r:embed="rId4"/>
          <a:stretch>
            <a:fillRect/>
          </a:stretch>
        </p:blipFill>
        <p:spPr>
          <a:xfrm>
            <a:off x="360000" y="1116000"/>
            <a:ext cx="3779912" cy="1431318"/>
          </a:xfrm>
          <a:prstGeom prst="rect">
            <a:avLst/>
          </a:prstGeom>
        </p:spPr>
      </p:pic>
      <p:pic>
        <p:nvPicPr>
          <p:cNvPr id="9" name="Picture 8">
            <a:extLst>
              <a:ext uri="{FF2B5EF4-FFF2-40B4-BE49-F238E27FC236}">
                <a16:creationId xmlns:a16="http://schemas.microsoft.com/office/drawing/2014/main" id="{323F94B4-B304-4C20-8CB4-1A3E6F8832C2}"/>
              </a:ext>
            </a:extLst>
          </p:cNvPr>
          <p:cNvPicPr>
            <a:picLocks noChangeAspect="1"/>
          </p:cNvPicPr>
          <p:nvPr/>
        </p:nvPicPr>
        <p:blipFill>
          <a:blip r:embed="rId5"/>
          <a:stretch>
            <a:fillRect/>
          </a:stretch>
        </p:blipFill>
        <p:spPr>
          <a:xfrm>
            <a:off x="329762" y="4941168"/>
            <a:ext cx="6509661" cy="1261562"/>
          </a:xfrm>
          <a:prstGeom prst="rect">
            <a:avLst/>
          </a:prstGeom>
        </p:spPr>
      </p:pic>
    </p:spTree>
    <p:extLst>
      <p:ext uri="{BB962C8B-B14F-4D97-AF65-F5344CB8AC3E}">
        <p14:creationId xmlns:p14="http://schemas.microsoft.com/office/powerpoint/2010/main" val="197701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AD54C-50DC-4B2B-8FCC-3297100D323A}"/>
              </a:ext>
            </a:extLst>
          </p:cNvPr>
          <p:cNvPicPr>
            <a:picLocks noChangeAspect="1"/>
          </p:cNvPicPr>
          <p:nvPr/>
        </p:nvPicPr>
        <p:blipFill>
          <a:blip r:embed="rId3"/>
          <a:stretch>
            <a:fillRect/>
          </a:stretch>
        </p:blipFill>
        <p:spPr>
          <a:xfrm>
            <a:off x="1752355" y="563631"/>
            <a:ext cx="5639289" cy="5730737"/>
          </a:xfrm>
          <a:prstGeom prst="rect">
            <a:avLst/>
          </a:prstGeom>
        </p:spPr>
      </p:pic>
    </p:spTree>
    <p:extLst>
      <p:ext uri="{BB962C8B-B14F-4D97-AF65-F5344CB8AC3E}">
        <p14:creationId xmlns:p14="http://schemas.microsoft.com/office/powerpoint/2010/main" val="1343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51520" y="1628800"/>
            <a:ext cx="8532480" cy="821953"/>
          </a:xfrm>
        </p:spPr>
        <p:txBody>
          <a:bodyPr>
            <a:normAutofit/>
          </a:bodyPr>
          <a:lstStyle/>
          <a:p>
            <a:r>
              <a:rPr lang="en-AU" sz="3600" dirty="0"/>
              <a:t>Thank you</a:t>
            </a:r>
          </a:p>
        </p:txBody>
      </p:sp>
      <p:sp>
        <p:nvSpPr>
          <p:cNvPr id="11" name="Subtitle 10"/>
          <p:cNvSpPr>
            <a:spLocks noGrp="1"/>
          </p:cNvSpPr>
          <p:nvPr>
            <p:ph type="subTitle" idx="1"/>
          </p:nvPr>
        </p:nvSpPr>
        <p:spPr>
          <a:xfrm>
            <a:off x="251520" y="2636912"/>
            <a:ext cx="8532480" cy="1584176"/>
          </a:xfrm>
        </p:spPr>
        <p:txBody>
          <a:bodyPr>
            <a:normAutofit fontScale="62500" lnSpcReduction="20000"/>
          </a:bodyPr>
          <a:lstStyle/>
          <a:p>
            <a:endParaRPr lang="en-AU" sz="1800" dirty="0"/>
          </a:p>
          <a:p>
            <a:r>
              <a:rPr lang="en-AU" sz="2800" dirty="0"/>
              <a:t>Contact: Mandy Curnow   e: </a:t>
            </a:r>
            <a:r>
              <a:rPr lang="en-AU" sz="2800" dirty="0">
                <a:hlinkClick r:id="rId2"/>
              </a:rPr>
              <a:t>mandy.Curnow@dprird.wa.gov.au</a:t>
            </a:r>
            <a:r>
              <a:rPr lang="en-AU" sz="2800" dirty="0"/>
              <a:t>  08 98928444</a:t>
            </a:r>
          </a:p>
          <a:p>
            <a:endParaRPr lang="en-AU" sz="2800" dirty="0"/>
          </a:p>
          <a:p>
            <a:r>
              <a:rPr lang="en-AU" sz="2800" dirty="0"/>
              <a:t>For other information:  </a:t>
            </a:r>
            <a:r>
              <a:rPr lang="en-AU" sz="2800" dirty="0">
                <a:hlinkClick r:id="rId3"/>
              </a:rPr>
              <a:t>agric.wa.gov.au//climate-change/livestock-and-carbon</a:t>
            </a:r>
            <a:r>
              <a:rPr lang="en-AU" sz="2800" dirty="0"/>
              <a:t> </a:t>
            </a:r>
          </a:p>
          <a:p>
            <a:endParaRPr lang="en-AU" sz="2800" dirty="0"/>
          </a:p>
          <a:p>
            <a:endParaRPr lang="en-AU" dirty="0"/>
          </a:p>
          <a:p>
            <a:endParaRPr lang="en-AU" dirty="0"/>
          </a:p>
        </p:txBody>
      </p:sp>
      <p:sp>
        <p:nvSpPr>
          <p:cNvPr id="2" name="Rectangle 1"/>
          <p:cNvSpPr/>
          <p:nvPr/>
        </p:nvSpPr>
        <p:spPr>
          <a:xfrm>
            <a:off x="251520" y="5268977"/>
            <a:ext cx="8640960" cy="1400383"/>
          </a:xfrm>
          <a:prstGeom prst="rect">
            <a:avLst/>
          </a:prstGeom>
        </p:spPr>
        <p:txBody>
          <a:bodyPr wrap="square">
            <a:spAutoFit/>
          </a:bodyPr>
          <a:lstStyle/>
          <a:p>
            <a:pPr>
              <a:spcAft>
                <a:spcPts val="600"/>
              </a:spcAft>
            </a:pPr>
            <a:r>
              <a:rPr lang="en-AU" sz="1600" b="1" dirty="0">
                <a:solidFill>
                  <a:schemeClr val="bg1"/>
                </a:solidFill>
              </a:rPr>
              <a:t>Important disclaimer</a:t>
            </a:r>
            <a:br>
              <a:rPr lang="en-AU" sz="1600" i="1" dirty="0">
                <a:solidFill>
                  <a:schemeClr val="bg1"/>
                </a:solidFill>
              </a:rPr>
            </a:br>
            <a:r>
              <a:rPr lang="en-AU" sz="1600" dirty="0">
                <a:solidFill>
                  <a:schemeClr val="bg1"/>
                </a:solidFill>
              </a:rPr>
              <a:t>The Chief Executive Officer of the Department of Primary Industries and Regional Development and the State of Western Australia accept no liability whatsoever by reason of negligence or otherwise arising from the use or release of this information or any part of it.</a:t>
            </a:r>
          </a:p>
          <a:p>
            <a:r>
              <a:rPr lang="en-AU" sz="1600" dirty="0">
                <a:solidFill>
                  <a:schemeClr val="bg1"/>
                </a:solidFill>
              </a:rPr>
              <a:t>© State of Western Australia 2021</a:t>
            </a:r>
          </a:p>
        </p:txBody>
      </p:sp>
    </p:spTree>
    <p:extLst>
      <p:ext uri="{BB962C8B-B14F-4D97-AF65-F5344CB8AC3E}">
        <p14:creationId xmlns:p14="http://schemas.microsoft.com/office/powerpoint/2010/main" val="30101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4B019A-2542-426C-AAAD-F2EF9ADA6BE9}"/>
              </a:ext>
            </a:extLst>
          </p:cNvPr>
          <p:cNvSpPr>
            <a:spLocks noGrp="1"/>
          </p:cNvSpPr>
          <p:nvPr>
            <p:ph type="title"/>
          </p:nvPr>
        </p:nvSpPr>
        <p:spPr>
          <a:xfrm>
            <a:off x="628650" y="365127"/>
            <a:ext cx="7886700" cy="903634"/>
          </a:xfrm>
        </p:spPr>
        <p:txBody>
          <a:bodyPr>
            <a:normAutofit/>
          </a:bodyPr>
          <a:lstStyle/>
          <a:p>
            <a:r>
              <a:rPr lang="en-AU" altLang="en-US" sz="2400" b="1" dirty="0">
                <a:latin typeface="Arial" panose="020B0604020202020204" pitchFamily="34" charset="0"/>
                <a:ea typeface="Cambria" panose="02040503050406030204" pitchFamily="18" charset="0"/>
                <a:cs typeface="Arial" panose="020B0604020202020204" pitchFamily="34" charset="0"/>
              </a:rPr>
              <a:t>Potential strategies with anti-</a:t>
            </a:r>
            <a:r>
              <a:rPr lang="en-AU" altLang="en-US" sz="2400" b="1" dirty="0" err="1">
                <a:latin typeface="Arial" panose="020B0604020202020204" pitchFamily="34" charset="0"/>
                <a:ea typeface="Cambria" panose="02040503050406030204" pitchFamily="18" charset="0"/>
                <a:cs typeface="Arial" panose="020B0604020202020204" pitchFamily="34" charset="0"/>
              </a:rPr>
              <a:t>methanogenics</a:t>
            </a:r>
            <a:br>
              <a:rPr lang="en-AU" altLang="en-US" sz="2400" b="1" dirty="0">
                <a:latin typeface="Arial" panose="020B0604020202020204" pitchFamily="34" charset="0"/>
                <a:ea typeface="Cambria" panose="02040503050406030204" pitchFamily="18" charset="0"/>
                <a:cs typeface="Arial" panose="020B0604020202020204" pitchFamily="34" charset="0"/>
              </a:rPr>
            </a:br>
            <a:r>
              <a:rPr lang="en-AU" altLang="en-US" sz="1600" dirty="0">
                <a:latin typeface="Arial" panose="020B0604020202020204" pitchFamily="34" charset="0"/>
                <a:ea typeface="Cambria" panose="02040503050406030204" pitchFamily="18" charset="0"/>
                <a:cs typeface="Arial" panose="020B0604020202020204" pitchFamily="34" charset="0"/>
              </a:rPr>
              <a:t>Emissions reduction potential of using </a:t>
            </a:r>
            <a:r>
              <a:rPr lang="en-AU" altLang="en-US" sz="1600" i="1" dirty="0">
                <a:latin typeface="Arial" panose="020B0604020202020204" pitchFamily="34" charset="0"/>
                <a:ea typeface="Cambria" panose="02040503050406030204" pitchFamily="18" charset="0"/>
                <a:cs typeface="Arial" panose="020B0604020202020204" pitchFamily="34" charset="0"/>
              </a:rPr>
              <a:t>Asparagopsis in </a:t>
            </a:r>
            <a:r>
              <a:rPr lang="en-AU" altLang="en-US" sz="1800" dirty="0">
                <a:latin typeface="Arial" panose="020B0604020202020204" pitchFamily="34" charset="0"/>
                <a:ea typeface="Cambria" panose="02040503050406030204" pitchFamily="18" charset="0"/>
                <a:cs typeface="Arial" panose="020B0604020202020204" pitchFamily="34" charset="0"/>
              </a:rPr>
              <a:t>t CO2‑e</a:t>
            </a:r>
            <a:endParaRPr lang="en-AU" sz="1600" b="1" i="1" dirty="0">
              <a:solidFill>
                <a:srgbClr val="1F3450"/>
              </a:solidFill>
            </a:endParaRPr>
          </a:p>
        </p:txBody>
      </p:sp>
      <p:graphicFrame>
        <p:nvGraphicFramePr>
          <p:cNvPr id="3" name="Content Placeholder 2"/>
          <p:cNvGraphicFramePr>
            <a:graphicFrameLocks noGrp="1"/>
          </p:cNvGraphicFramePr>
          <p:nvPr>
            <p:ph idx="1"/>
          </p:nvPr>
        </p:nvGraphicFramePr>
        <p:xfrm>
          <a:off x="754934" y="1124744"/>
          <a:ext cx="7102319" cy="1584177"/>
        </p:xfrm>
        <a:graphic>
          <a:graphicData uri="http://schemas.openxmlformats.org/drawingml/2006/table">
            <a:tbl>
              <a:tblPr firstRow="1" firstCol="1" bandRow="1">
                <a:tableStyleId>{93296810-A885-4BE3-A3E7-6D5BEEA58F35}</a:tableStyleId>
              </a:tblPr>
              <a:tblGrid>
                <a:gridCol w="3483620">
                  <a:extLst>
                    <a:ext uri="{9D8B030D-6E8A-4147-A177-3AD203B41FA5}">
                      <a16:colId xmlns:a16="http://schemas.microsoft.com/office/drawing/2014/main" val="2765507343"/>
                    </a:ext>
                  </a:extLst>
                </a:gridCol>
                <a:gridCol w="1282657">
                  <a:extLst>
                    <a:ext uri="{9D8B030D-6E8A-4147-A177-3AD203B41FA5}">
                      <a16:colId xmlns:a16="http://schemas.microsoft.com/office/drawing/2014/main" val="2888713102"/>
                    </a:ext>
                  </a:extLst>
                </a:gridCol>
                <a:gridCol w="1168021">
                  <a:extLst>
                    <a:ext uri="{9D8B030D-6E8A-4147-A177-3AD203B41FA5}">
                      <a16:colId xmlns:a16="http://schemas.microsoft.com/office/drawing/2014/main" val="1681586506"/>
                    </a:ext>
                  </a:extLst>
                </a:gridCol>
                <a:gridCol w="1168021">
                  <a:extLst>
                    <a:ext uri="{9D8B030D-6E8A-4147-A177-3AD203B41FA5}">
                      <a16:colId xmlns:a16="http://schemas.microsoft.com/office/drawing/2014/main" val="2673592740"/>
                    </a:ext>
                  </a:extLst>
                </a:gridCol>
              </a:tblGrid>
              <a:tr h="528059">
                <a:tc>
                  <a:txBody>
                    <a:bodyPr/>
                    <a:lstStyle/>
                    <a:p>
                      <a:pPr algn="l">
                        <a:spcAft>
                          <a:spcPts val="0"/>
                        </a:spcAft>
                      </a:pPr>
                      <a:r>
                        <a:rPr lang="en-AU" sz="1200" dirty="0">
                          <a:effectLst/>
                        </a:rPr>
                        <a:t>Emission type </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ctr">
                        <a:spcAft>
                          <a:spcPts val="0"/>
                        </a:spcAft>
                      </a:pPr>
                      <a:r>
                        <a:rPr lang="en-AU" sz="1200" dirty="0">
                          <a:effectLst/>
                        </a:rPr>
                        <a:t>Current emission</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ctr">
                        <a:spcAft>
                          <a:spcPts val="0"/>
                        </a:spcAft>
                      </a:pPr>
                      <a:r>
                        <a:rPr lang="en-AU" sz="1200" dirty="0">
                          <a:effectLst/>
                        </a:rPr>
                        <a:t>Potential emission</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ctr">
                        <a:spcAft>
                          <a:spcPts val="0"/>
                        </a:spcAft>
                      </a:pPr>
                      <a:r>
                        <a:rPr lang="en-AU" sz="1200" dirty="0">
                          <a:effectLst/>
                        </a:rPr>
                        <a:t>Reduction potential</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2240301374"/>
                  </a:ext>
                </a:extLst>
              </a:tr>
              <a:tr h="528059">
                <a:tc>
                  <a:txBody>
                    <a:bodyPr/>
                    <a:lstStyle/>
                    <a:p>
                      <a:pPr>
                        <a:spcAft>
                          <a:spcPts val="0"/>
                        </a:spcAft>
                      </a:pPr>
                      <a:r>
                        <a:rPr lang="en-AU" sz="1200" dirty="0">
                          <a:effectLst/>
                        </a:rPr>
                        <a:t>Direct livestock enteric methane (feeding 6 months) </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a:effectLst/>
                        </a:rPr>
                        <a:t>1508</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a:effectLst/>
                        </a:rPr>
                        <a:t>754*</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a:effectLst/>
                        </a:rPr>
                        <a:t>50%</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3880523954"/>
                  </a:ext>
                </a:extLst>
              </a:tr>
              <a:tr h="528059">
                <a:tc>
                  <a:txBody>
                    <a:bodyPr/>
                    <a:lstStyle/>
                    <a:p>
                      <a:pPr>
                        <a:spcAft>
                          <a:spcPts val="0"/>
                        </a:spcAft>
                      </a:pPr>
                      <a:r>
                        <a:rPr lang="en-AU" sz="1200">
                          <a:effectLst/>
                        </a:rPr>
                        <a:t>Direct livestock enteric methane (feeding 12 months) </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a:effectLst/>
                        </a:rPr>
                        <a:t>1508</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a:effectLst/>
                        </a:rPr>
                        <a:t>30*</a:t>
                      </a:r>
                      <a:endParaRPr lang="en-AU" sz="1800" b="1">
                        <a:solidFill>
                          <a:srgbClr val="000000"/>
                        </a:solidFill>
                        <a:effectLst/>
                        <a:latin typeface="Cambria" panose="02040503050406030204" pitchFamily="18" charset="0"/>
                        <a:ea typeface="Cambria" panose="02040503050406030204" pitchFamily="18" charset="0"/>
                      </a:endParaRPr>
                    </a:p>
                  </a:txBody>
                  <a:tcPr marL="68580" marR="68580" marT="0" marB="0" anchor="ctr"/>
                </a:tc>
                <a:tc>
                  <a:txBody>
                    <a:bodyPr/>
                    <a:lstStyle/>
                    <a:p>
                      <a:pPr algn="r">
                        <a:spcAft>
                          <a:spcPts val="0"/>
                        </a:spcAft>
                      </a:pPr>
                      <a:r>
                        <a:rPr lang="en-AU" sz="1200" dirty="0">
                          <a:effectLst/>
                        </a:rPr>
                        <a:t>98%</a:t>
                      </a:r>
                      <a:endParaRPr lang="en-AU" sz="1800" b="1" dirty="0">
                        <a:solidFill>
                          <a:srgbClr val="000000"/>
                        </a:solidFill>
                        <a:effectLst/>
                        <a:latin typeface="Cambria" panose="020405030504060302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2118960980"/>
                  </a:ext>
                </a:extLst>
              </a:tr>
            </a:tbl>
          </a:graphicData>
        </a:graphic>
      </p:graphicFrame>
      <p:sp>
        <p:nvSpPr>
          <p:cNvPr id="6" name="Rectangle 1"/>
          <p:cNvSpPr>
            <a:spLocks noChangeArrowheads="1"/>
          </p:cNvSpPr>
          <p:nvPr/>
        </p:nvSpPr>
        <p:spPr bwMode="auto">
          <a:xfrm>
            <a:off x="662290" y="2708921"/>
            <a:ext cx="467147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kumimoji="0" lang="en-AU"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*Inclusion rate of 0.385% of dry matter intake based on Kinley et al. 2020.</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03806"/>
            <a:ext cx="5511978" cy="3676799"/>
          </a:xfrm>
          <a:prstGeom prst="rect">
            <a:avLst/>
          </a:prstGeom>
        </p:spPr>
      </p:pic>
    </p:spTree>
    <p:extLst>
      <p:ext uri="{BB962C8B-B14F-4D97-AF65-F5344CB8AC3E}">
        <p14:creationId xmlns:p14="http://schemas.microsoft.com/office/powerpoint/2010/main" val="189804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BC2E42-E2DA-4BEC-81D2-6E5479822497}"/>
              </a:ext>
            </a:extLst>
          </p:cNvPr>
          <p:cNvSpPr>
            <a:spLocks noGrp="1"/>
          </p:cNvSpPr>
          <p:nvPr>
            <p:ph type="body" sz="quarter" idx="13"/>
          </p:nvPr>
        </p:nvSpPr>
        <p:spPr/>
        <p:txBody>
          <a:bodyPr/>
          <a:lstStyle/>
          <a:p>
            <a:r>
              <a:rPr lang="en-AU" dirty="0"/>
              <a:t>Its about what they eat!</a:t>
            </a:r>
          </a:p>
        </p:txBody>
      </p:sp>
      <p:pic>
        <p:nvPicPr>
          <p:cNvPr id="7" name="Picture 6">
            <a:extLst>
              <a:ext uri="{FF2B5EF4-FFF2-40B4-BE49-F238E27FC236}">
                <a16:creationId xmlns:a16="http://schemas.microsoft.com/office/drawing/2014/main" id="{031D28E1-86DE-47F6-8392-757AE62FB04B}"/>
              </a:ext>
            </a:extLst>
          </p:cNvPr>
          <p:cNvPicPr>
            <a:picLocks noChangeAspect="1"/>
          </p:cNvPicPr>
          <p:nvPr/>
        </p:nvPicPr>
        <p:blipFill>
          <a:blip r:embed="rId2"/>
          <a:stretch>
            <a:fillRect/>
          </a:stretch>
        </p:blipFill>
        <p:spPr>
          <a:xfrm>
            <a:off x="683568" y="650270"/>
            <a:ext cx="7727145" cy="5521930"/>
          </a:xfrm>
          <a:prstGeom prst="rect">
            <a:avLst/>
          </a:prstGeom>
        </p:spPr>
      </p:pic>
      <p:sp>
        <p:nvSpPr>
          <p:cNvPr id="8" name="TextBox 7">
            <a:extLst>
              <a:ext uri="{FF2B5EF4-FFF2-40B4-BE49-F238E27FC236}">
                <a16:creationId xmlns:a16="http://schemas.microsoft.com/office/drawing/2014/main" id="{B8776565-F58B-4A0E-9057-24781B5A0913}"/>
              </a:ext>
            </a:extLst>
          </p:cNvPr>
          <p:cNvSpPr txBox="1"/>
          <p:nvPr/>
        </p:nvSpPr>
        <p:spPr>
          <a:xfrm>
            <a:off x="3131840" y="6168738"/>
            <a:ext cx="2095445" cy="369332"/>
          </a:xfrm>
          <a:prstGeom prst="rect">
            <a:avLst/>
          </a:prstGeom>
          <a:noFill/>
        </p:spPr>
        <p:txBody>
          <a:bodyPr wrap="none" rtlCol="0">
            <a:spAutoFit/>
          </a:bodyPr>
          <a:lstStyle/>
          <a:p>
            <a:r>
              <a:rPr lang="en-AU" dirty="0"/>
              <a:t>8-20 kgCO2e/t MS</a:t>
            </a:r>
          </a:p>
        </p:txBody>
      </p:sp>
    </p:spTree>
    <p:extLst>
      <p:ext uri="{BB962C8B-B14F-4D97-AF65-F5344CB8AC3E}">
        <p14:creationId xmlns:p14="http://schemas.microsoft.com/office/powerpoint/2010/main" val="74614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A483-B573-404F-843B-93D65367099B}"/>
              </a:ext>
            </a:extLst>
          </p:cNvPr>
          <p:cNvSpPr>
            <a:spLocks noGrp="1"/>
          </p:cNvSpPr>
          <p:nvPr>
            <p:ph type="title"/>
          </p:nvPr>
        </p:nvSpPr>
        <p:spPr>
          <a:xfrm>
            <a:off x="395536" y="260131"/>
            <a:ext cx="4752528" cy="432048"/>
          </a:xfrm>
        </p:spPr>
        <p:txBody>
          <a:bodyPr>
            <a:normAutofit/>
          </a:bodyPr>
          <a:lstStyle/>
          <a:p>
            <a:r>
              <a:rPr lang="en-AU" dirty="0"/>
              <a:t>Nett Emissions 2019</a:t>
            </a:r>
          </a:p>
        </p:txBody>
      </p:sp>
      <p:sp>
        <p:nvSpPr>
          <p:cNvPr id="12" name="TextBox 11">
            <a:extLst>
              <a:ext uri="{FF2B5EF4-FFF2-40B4-BE49-F238E27FC236}">
                <a16:creationId xmlns:a16="http://schemas.microsoft.com/office/drawing/2014/main" id="{AB6DA63E-C07B-4435-8FDE-B8FCCD7232AD}"/>
              </a:ext>
            </a:extLst>
          </p:cNvPr>
          <p:cNvSpPr txBox="1"/>
          <p:nvPr/>
        </p:nvSpPr>
        <p:spPr>
          <a:xfrm>
            <a:off x="921203" y="5294912"/>
            <a:ext cx="6984776" cy="1277273"/>
          </a:xfrm>
          <a:prstGeom prst="rect">
            <a:avLst/>
          </a:prstGeom>
          <a:noFill/>
        </p:spPr>
        <p:txBody>
          <a:bodyPr wrap="square">
            <a:spAutoFit/>
          </a:bodyPr>
          <a:lstStyle/>
          <a:p>
            <a:pPr marL="171450" indent="-171450">
              <a:buFont typeface="Wingdings" panose="05000000000000000000" pitchFamily="2" charset="2"/>
              <a:buChar char="v"/>
            </a:pPr>
            <a:r>
              <a:rPr lang="en-US" sz="1100" dirty="0"/>
              <a:t>assumed no ag &amp; pastoral land regeneration/degradation (state 1095.25)</a:t>
            </a:r>
          </a:p>
          <a:p>
            <a:pPr marL="171450" indent="-171450">
              <a:buFont typeface="Wingdings" panose="05000000000000000000" pitchFamily="2" charset="2"/>
              <a:buChar char="v"/>
            </a:pPr>
            <a:r>
              <a:rPr lang="en-US" sz="1100" dirty="0"/>
              <a:t>assumed all plantations on farmland are owned by farm managers</a:t>
            </a:r>
          </a:p>
          <a:p>
            <a:pPr marL="171450" indent="-171450">
              <a:buFont typeface="Wingdings" panose="05000000000000000000" pitchFamily="2" charset="2"/>
              <a:buChar char="v"/>
            </a:pPr>
            <a:r>
              <a:rPr lang="en-US" sz="1100" dirty="0"/>
              <a:t>crop type (incl perm </a:t>
            </a:r>
            <a:r>
              <a:rPr lang="en-US" sz="1100" dirty="0" err="1"/>
              <a:t>hort</a:t>
            </a:r>
            <a:r>
              <a:rPr lang="en-US" sz="1100" dirty="0"/>
              <a:t>), rotations, tillage, green manures, soil ameliorants, soil carbon,  N2O emissions from </a:t>
            </a:r>
            <a:r>
              <a:rPr lang="en-US" sz="1100" dirty="0" err="1"/>
              <a:t>fert</a:t>
            </a:r>
            <a:r>
              <a:rPr lang="en-US" sz="1100" dirty="0"/>
              <a:t> and managed soils</a:t>
            </a:r>
          </a:p>
          <a:p>
            <a:pPr marL="171450" indent="-171450">
              <a:buFont typeface="Wingdings" panose="05000000000000000000" pitchFamily="2" charset="2"/>
              <a:buChar char="v"/>
            </a:pPr>
            <a:r>
              <a:rPr lang="en-US" sz="1100" dirty="0"/>
              <a:t>land changed from something to crop and pasture</a:t>
            </a:r>
          </a:p>
          <a:p>
            <a:pPr marL="171450" indent="-171450">
              <a:buFont typeface="Wingdings" panose="05000000000000000000" pitchFamily="2" charset="2"/>
              <a:buChar char="v"/>
            </a:pPr>
            <a:r>
              <a:rPr lang="en-US" sz="1100" dirty="0"/>
              <a:t>carbon sequestration on permanent grasslands (pastoral &amp; high rainfall pastures) fire and grazing pressure</a:t>
            </a:r>
          </a:p>
          <a:p>
            <a:pPr marL="171450" indent="-171450">
              <a:buFont typeface="Wingdings" panose="05000000000000000000" pitchFamily="2" charset="2"/>
              <a:buChar char="v"/>
            </a:pPr>
            <a:r>
              <a:rPr lang="en-US" sz="1100" dirty="0"/>
              <a:t>assumed no land converted to grassland - need to look at where the 3067.71 comes from</a:t>
            </a:r>
          </a:p>
        </p:txBody>
      </p:sp>
      <p:graphicFrame>
        <p:nvGraphicFramePr>
          <p:cNvPr id="5" name="Table 4">
            <a:extLst>
              <a:ext uri="{FF2B5EF4-FFF2-40B4-BE49-F238E27FC236}">
                <a16:creationId xmlns:a16="http://schemas.microsoft.com/office/drawing/2014/main" id="{E91BC88A-5651-4EB5-8D12-A6D9B75BBEF0}"/>
              </a:ext>
            </a:extLst>
          </p:cNvPr>
          <p:cNvGraphicFramePr>
            <a:graphicFrameLocks noGrp="1"/>
          </p:cNvGraphicFramePr>
          <p:nvPr>
            <p:extLst>
              <p:ext uri="{D42A27DB-BD31-4B8C-83A1-F6EECF244321}">
                <p14:modId xmlns:p14="http://schemas.microsoft.com/office/powerpoint/2010/main" val="1028796161"/>
              </p:ext>
            </p:extLst>
          </p:nvPr>
        </p:nvGraphicFramePr>
        <p:xfrm>
          <a:off x="2483768" y="476155"/>
          <a:ext cx="5112567" cy="4676968"/>
        </p:xfrm>
        <a:graphic>
          <a:graphicData uri="http://schemas.openxmlformats.org/drawingml/2006/table">
            <a:tbl>
              <a:tblPr/>
              <a:tblGrid>
                <a:gridCol w="1519569">
                  <a:extLst>
                    <a:ext uri="{9D8B030D-6E8A-4147-A177-3AD203B41FA5}">
                      <a16:colId xmlns:a16="http://schemas.microsoft.com/office/drawing/2014/main" val="2087043441"/>
                    </a:ext>
                  </a:extLst>
                </a:gridCol>
                <a:gridCol w="2329058">
                  <a:extLst>
                    <a:ext uri="{9D8B030D-6E8A-4147-A177-3AD203B41FA5}">
                      <a16:colId xmlns:a16="http://schemas.microsoft.com/office/drawing/2014/main" val="3132800169"/>
                    </a:ext>
                  </a:extLst>
                </a:gridCol>
                <a:gridCol w="1263940">
                  <a:extLst>
                    <a:ext uri="{9D8B030D-6E8A-4147-A177-3AD203B41FA5}">
                      <a16:colId xmlns:a16="http://schemas.microsoft.com/office/drawing/2014/main" val="540566873"/>
                    </a:ext>
                  </a:extLst>
                </a:gridCol>
              </a:tblGrid>
              <a:tr h="192044">
                <a:tc>
                  <a:txBody>
                    <a:bodyPr/>
                    <a:lstStyle/>
                    <a:p>
                      <a:pPr algn="l" fontAlgn="b"/>
                      <a:endParaRPr lang="en-AU"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AU"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Gg (1000 tonnes)</a:t>
                      </a:r>
                    </a:p>
                  </a:txBody>
                  <a:tcPr marL="0" marR="0" marT="0" marB="0" anchor="b">
                    <a:lnL>
                      <a:noFill/>
                    </a:lnL>
                    <a:lnR>
                      <a:noFill/>
                    </a:lnR>
                    <a:lnT>
                      <a:noFill/>
                    </a:lnT>
                    <a:lnB>
                      <a:noFill/>
                    </a:lnB>
                  </a:tcPr>
                </a:tc>
                <a:extLst>
                  <a:ext uri="{0D108BD9-81ED-4DB2-BD59-A6C34878D82A}">
                    <a16:rowId xmlns:a16="http://schemas.microsoft.com/office/drawing/2014/main" val="501387745"/>
                  </a:ext>
                </a:extLst>
              </a:tr>
              <a:tr h="192044">
                <a:tc>
                  <a:txBody>
                    <a:bodyPr/>
                    <a:lstStyle/>
                    <a:p>
                      <a:pPr algn="l" fontAlgn="b"/>
                      <a:r>
                        <a:rPr lang="en-AU" sz="1100" b="0" i="0" u="none" strike="noStrike">
                          <a:solidFill>
                            <a:srgbClr val="000000"/>
                          </a:solidFill>
                          <a:effectLst/>
                          <a:latin typeface="Arial" panose="020B0604020202020204" pitchFamily="34" charset="0"/>
                        </a:rPr>
                        <a:t>Livestock</a:t>
                      </a: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Cattle methane &amp; waste</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3,507</a:t>
                      </a:r>
                    </a:p>
                  </a:txBody>
                  <a:tcPr marL="0" marR="0" marT="0" marB="0" anchor="b">
                    <a:lnL>
                      <a:noFill/>
                    </a:lnL>
                    <a:lnR>
                      <a:noFill/>
                    </a:lnR>
                    <a:lnT>
                      <a:noFill/>
                    </a:lnT>
                    <a:lnB>
                      <a:noFill/>
                    </a:lnB>
                  </a:tcPr>
                </a:tc>
                <a:extLst>
                  <a:ext uri="{0D108BD9-81ED-4DB2-BD59-A6C34878D82A}">
                    <a16:rowId xmlns:a16="http://schemas.microsoft.com/office/drawing/2014/main" val="565158416"/>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sheep methane &amp; waste</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2,707</a:t>
                      </a:r>
                    </a:p>
                  </a:txBody>
                  <a:tcPr marL="0" marR="0" marT="0" marB="0" anchor="b">
                    <a:lnL>
                      <a:noFill/>
                    </a:lnL>
                    <a:lnR>
                      <a:noFill/>
                    </a:lnR>
                    <a:lnT>
                      <a:noFill/>
                    </a:lnT>
                    <a:lnB>
                      <a:noFill/>
                    </a:lnB>
                  </a:tcPr>
                </a:tc>
                <a:extLst>
                  <a:ext uri="{0D108BD9-81ED-4DB2-BD59-A6C34878D82A}">
                    <a16:rowId xmlns:a16="http://schemas.microsoft.com/office/drawing/2014/main" val="2789564378"/>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AU" sz="1100" b="0" i="0" u="none" strike="noStrike">
                          <a:solidFill>
                            <a:srgbClr val="000000"/>
                          </a:solidFill>
                          <a:effectLst/>
                          <a:latin typeface="Arial" panose="020B0604020202020204" pitchFamily="34" charset="0"/>
                        </a:rPr>
                        <a:t>other livestock</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0" i="0" u="none" strike="noStrike">
                          <a:solidFill>
                            <a:srgbClr val="000000"/>
                          </a:solidFill>
                          <a:effectLst/>
                          <a:latin typeface="Arial" panose="020B0604020202020204" pitchFamily="34" charset="0"/>
                        </a:rPr>
                        <a:t>260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794024"/>
                  </a:ext>
                </a:extLst>
              </a:tr>
              <a:tr h="192044">
                <a:tc>
                  <a:txBody>
                    <a:bodyPr/>
                    <a:lstStyle/>
                    <a:p>
                      <a:pPr algn="l" fontAlgn="b"/>
                      <a:r>
                        <a:rPr lang="en-AU" sz="11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100" b="0" i="0" u="none" strike="noStrike">
                          <a:solidFill>
                            <a:srgbClr val="000000"/>
                          </a:solidFill>
                          <a:effectLst/>
                          <a:latin typeface="Arial" panose="020B0604020202020204" pitchFamily="34" charset="0"/>
                        </a:rPr>
                        <a:t>total Livestock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100" b="0" i="0" u="none" strike="noStrike">
                          <a:solidFill>
                            <a:srgbClr val="000000"/>
                          </a:solidFill>
                          <a:effectLst/>
                          <a:latin typeface="Arial" panose="020B0604020202020204" pitchFamily="34" charset="0"/>
                        </a:rPr>
                        <a:t>6,474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287426"/>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6826851"/>
                  </a:ext>
                </a:extLst>
              </a:tr>
              <a:tr h="192044">
                <a:tc>
                  <a:txBody>
                    <a:bodyPr/>
                    <a:lstStyle/>
                    <a:p>
                      <a:pPr algn="l" fontAlgn="b"/>
                      <a:r>
                        <a:rPr lang="en-AU" sz="1100" b="0" i="0" u="none" strike="noStrike">
                          <a:solidFill>
                            <a:srgbClr val="000000"/>
                          </a:solidFill>
                          <a:effectLst/>
                          <a:latin typeface="Arial" panose="020B0604020202020204" pitchFamily="34" charset="0"/>
                        </a:rPr>
                        <a:t>Crops and pastures</a:t>
                      </a: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Direct Soil Emissions</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1,911</a:t>
                      </a:r>
                    </a:p>
                  </a:txBody>
                  <a:tcPr marL="0" marR="0" marT="0" marB="0" anchor="b">
                    <a:lnL>
                      <a:noFill/>
                    </a:lnL>
                    <a:lnR>
                      <a:noFill/>
                    </a:lnR>
                    <a:lnT>
                      <a:noFill/>
                    </a:lnT>
                    <a:lnB>
                      <a:noFill/>
                    </a:lnB>
                  </a:tcPr>
                </a:tc>
                <a:extLst>
                  <a:ext uri="{0D108BD9-81ED-4DB2-BD59-A6C34878D82A}">
                    <a16:rowId xmlns:a16="http://schemas.microsoft.com/office/drawing/2014/main" val="3036316843"/>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Indirect Soil Emissions</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462</a:t>
                      </a:r>
                    </a:p>
                  </a:txBody>
                  <a:tcPr marL="0" marR="0" marT="0" marB="0" anchor="b">
                    <a:lnL>
                      <a:noFill/>
                    </a:lnL>
                    <a:lnR>
                      <a:noFill/>
                    </a:lnR>
                    <a:lnT>
                      <a:noFill/>
                    </a:lnT>
                    <a:lnB>
                      <a:noFill/>
                    </a:lnB>
                  </a:tcPr>
                </a:tc>
                <a:extLst>
                  <a:ext uri="{0D108BD9-81ED-4DB2-BD59-A6C34878D82A}">
                    <a16:rowId xmlns:a16="http://schemas.microsoft.com/office/drawing/2014/main" val="3753325648"/>
                  </a:ext>
                </a:extLst>
              </a:tr>
              <a:tr h="352080">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effectLst/>
                          <a:latin typeface="Arial" panose="020B0604020202020204" pitchFamily="34" charset="0"/>
                        </a:rPr>
                        <a:t>Field Burning of Agricultural Residues</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54</a:t>
                      </a:r>
                    </a:p>
                  </a:txBody>
                  <a:tcPr marL="0" marR="0" marT="0" marB="0" anchor="b">
                    <a:lnL>
                      <a:noFill/>
                    </a:lnL>
                    <a:lnR>
                      <a:noFill/>
                    </a:lnR>
                    <a:lnT>
                      <a:noFill/>
                    </a:lnT>
                    <a:lnB>
                      <a:noFill/>
                    </a:lnB>
                  </a:tcPr>
                </a:tc>
                <a:extLst>
                  <a:ext uri="{0D108BD9-81ED-4DB2-BD59-A6C34878D82A}">
                    <a16:rowId xmlns:a16="http://schemas.microsoft.com/office/drawing/2014/main" val="1311919134"/>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AU" sz="1100" b="0" i="0" u="none" strike="noStrike">
                          <a:solidFill>
                            <a:srgbClr val="000000"/>
                          </a:solidFill>
                          <a:effectLst/>
                          <a:latin typeface="Arial" panose="020B0604020202020204" pitchFamily="34" charset="0"/>
                        </a:rPr>
                        <a:t>Liming</a:t>
                      </a:r>
                    </a:p>
                  </a:txBody>
                  <a:tcPr marL="0" marR="0" marT="0" marB="0" anchor="b">
                    <a:lnL>
                      <a:noFill/>
                    </a:lnL>
                    <a:lnR>
                      <a:noFill/>
                    </a:lnR>
                    <a:lnT>
                      <a:noFill/>
                    </a:lnT>
                    <a:lnB>
                      <a:noFill/>
                    </a:lnB>
                  </a:tcPr>
                </a:tc>
                <a:tc>
                  <a:txBody>
                    <a:bodyPr/>
                    <a:lstStyle/>
                    <a:p>
                      <a:pPr algn="r" fontAlgn="b"/>
                      <a:r>
                        <a:rPr lang="en-AU" sz="1100" b="0" i="0" u="none" strike="noStrike">
                          <a:solidFill>
                            <a:srgbClr val="000000"/>
                          </a:solidFill>
                          <a:effectLst/>
                          <a:latin typeface="Arial" panose="020B0604020202020204" pitchFamily="34" charset="0"/>
                        </a:rPr>
                        <a:t>674</a:t>
                      </a:r>
                    </a:p>
                  </a:txBody>
                  <a:tcPr marL="0" marR="0" marT="0" marB="0" anchor="b">
                    <a:lnL>
                      <a:noFill/>
                    </a:lnL>
                    <a:lnR>
                      <a:noFill/>
                    </a:lnR>
                    <a:lnT>
                      <a:noFill/>
                    </a:lnT>
                    <a:lnB>
                      <a:noFill/>
                    </a:lnB>
                  </a:tcPr>
                </a:tc>
                <a:extLst>
                  <a:ext uri="{0D108BD9-81ED-4DB2-BD59-A6C34878D82A}">
                    <a16:rowId xmlns:a16="http://schemas.microsoft.com/office/drawing/2014/main" val="3695170301"/>
                  </a:ext>
                </a:extLst>
              </a:tr>
              <a:tr h="192044">
                <a:tc>
                  <a:txBody>
                    <a:bodyPr/>
                    <a:lstStyle/>
                    <a:p>
                      <a:pPr algn="l" fontAlgn="b"/>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AU" sz="1100" b="0" i="0" u="none" strike="noStrike">
                          <a:solidFill>
                            <a:srgbClr val="000000"/>
                          </a:solidFill>
                          <a:effectLst/>
                          <a:latin typeface="Arial" panose="020B0604020202020204" pitchFamily="34" charset="0"/>
                        </a:rPr>
                        <a:t>Urea Application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AU" sz="1100" b="0" i="0" u="none" strike="noStrike">
                          <a:solidFill>
                            <a:srgbClr val="000000"/>
                          </a:solidFill>
                          <a:effectLst/>
                          <a:latin typeface="Arial" panose="020B0604020202020204" pitchFamily="34" charset="0"/>
                        </a:rPr>
                        <a:t>292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80463"/>
                  </a:ext>
                </a:extLst>
              </a:tr>
              <a:tr h="192044">
                <a:tc>
                  <a:txBody>
                    <a:bodyPr/>
                    <a:lstStyle/>
                    <a:p>
                      <a:pPr algn="l" fontAlgn="b"/>
                      <a:r>
                        <a:rPr lang="en-AU" sz="11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100" b="0" i="0" u="none" strike="noStrike">
                          <a:solidFill>
                            <a:srgbClr val="000000"/>
                          </a:solidFill>
                          <a:effectLst/>
                          <a:latin typeface="Arial" panose="020B0604020202020204" pitchFamily="34" charset="0"/>
                        </a:rPr>
                        <a:t>total crops and soils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100" b="0" i="0" u="none" strike="noStrike">
                          <a:solidFill>
                            <a:srgbClr val="000000"/>
                          </a:solidFill>
                          <a:effectLst/>
                          <a:latin typeface="Arial" panose="020B0604020202020204" pitchFamily="34" charset="0"/>
                        </a:rPr>
                        <a:t>3,392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089811"/>
                  </a:ext>
                </a:extLst>
              </a:tr>
              <a:tr h="192044">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549992"/>
                  </a:ext>
                </a:extLst>
              </a:tr>
              <a:tr h="192044">
                <a:tc gridSpan="2">
                  <a:txBody>
                    <a:bodyPr/>
                    <a:lstStyle/>
                    <a:p>
                      <a:pPr algn="l" fontAlgn="b"/>
                      <a:r>
                        <a:rPr lang="en-AU" sz="1100" b="1" i="0" u="none" strike="noStrike">
                          <a:solidFill>
                            <a:srgbClr val="000000"/>
                          </a:solidFill>
                          <a:effectLst/>
                          <a:latin typeface="Arial" panose="020B0604020202020204" pitchFamily="34" charset="0"/>
                        </a:rPr>
                        <a:t>total agricultural emissions WA (2019)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r>
                        <a:rPr lang="en-AU" sz="1100" b="1" i="0" u="none" strike="noStrike">
                          <a:solidFill>
                            <a:srgbClr val="000000"/>
                          </a:solidFill>
                          <a:effectLst/>
                          <a:latin typeface="Arial" panose="020B0604020202020204" pitchFamily="34" charset="0"/>
                        </a:rPr>
                        <a:t>9,867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53609"/>
                  </a:ext>
                </a:extLst>
              </a:tr>
              <a:tr h="192044">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AU"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1076552"/>
                  </a:ext>
                </a:extLst>
              </a:tr>
              <a:tr h="145110">
                <a:tc gridSpan="2">
                  <a:txBody>
                    <a:bodyPr/>
                    <a:lstStyle/>
                    <a:p>
                      <a:pPr algn="l" fontAlgn="b">
                        <a:lnSpc>
                          <a:spcPct val="150000"/>
                        </a:lnSpc>
                      </a:pPr>
                      <a:r>
                        <a:rPr lang="en-US" sz="1100" b="0" i="0" u="none" strike="noStrike" dirty="0">
                          <a:solidFill>
                            <a:srgbClr val="000000"/>
                          </a:solidFill>
                          <a:effectLst/>
                          <a:latin typeface="Arial" panose="020B0604020202020204" pitchFamily="34" charset="0"/>
                        </a:rPr>
                        <a:t>LULUC on private (ag) land Estimated</a:t>
                      </a:r>
                    </a:p>
                  </a:txBody>
                  <a:tcPr marL="0" marR="0" marT="0" marB="0" anchor="b">
                    <a:lnL>
                      <a:noFill/>
                    </a:lnL>
                    <a:lnR>
                      <a:noFill/>
                    </a:lnR>
                    <a:lnT>
                      <a:noFill/>
                    </a:lnT>
                    <a:lnB>
                      <a:noFill/>
                    </a:lnB>
                  </a:tcPr>
                </a:tc>
                <a:tc hMerge="1">
                  <a:txBody>
                    <a:bodyPr/>
                    <a:lstStyle/>
                    <a:p>
                      <a:endParaRPr lang="en-AU"/>
                    </a:p>
                  </a:txBody>
                  <a:tcPr/>
                </a:tc>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88700222"/>
                  </a:ext>
                </a:extLst>
              </a:tr>
              <a:tr h="192044">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lnSpc>
                          <a:spcPct val="150000"/>
                        </a:lnSpc>
                      </a:pPr>
                      <a:r>
                        <a:rPr lang="en-AU" sz="1100" b="0" i="0" u="none" strike="noStrike" dirty="0">
                          <a:solidFill>
                            <a:srgbClr val="000000"/>
                          </a:solidFill>
                          <a:effectLst/>
                          <a:latin typeface="Arial" panose="020B0604020202020204" pitchFamily="34" charset="0"/>
                        </a:rPr>
                        <a:t>Forest remaining forest</a:t>
                      </a:r>
                    </a:p>
                  </a:txBody>
                  <a:tcPr marL="0" marR="0" marT="0" marB="0" anchor="b">
                    <a:lnL>
                      <a:noFill/>
                    </a:lnL>
                    <a:lnR>
                      <a:noFill/>
                    </a:lnR>
                    <a:lnT>
                      <a:noFill/>
                    </a:lnT>
                    <a:lnB>
                      <a:noFill/>
                    </a:lnB>
                  </a:tcPr>
                </a:tc>
                <a:tc>
                  <a:txBody>
                    <a:bodyPr/>
                    <a:lstStyle/>
                    <a:p>
                      <a:pPr algn="r" fontAlgn="b">
                        <a:lnSpc>
                          <a:spcPct val="150000"/>
                        </a:lnSpc>
                      </a:pPr>
                      <a:endParaRPr lang="en-AU"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9628672"/>
                  </a:ext>
                </a:extLst>
              </a:tr>
              <a:tr h="192044">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lnSpc>
                          <a:spcPct val="150000"/>
                        </a:lnSpc>
                      </a:pPr>
                      <a:r>
                        <a:rPr lang="en-AU" sz="1100" b="0" i="0" u="none" strike="noStrike" dirty="0">
                          <a:solidFill>
                            <a:srgbClr val="000000"/>
                          </a:solidFill>
                          <a:effectLst/>
                          <a:latin typeface="Arial" panose="020B0604020202020204" pitchFamily="34" charset="0"/>
                        </a:rPr>
                        <a:t>Land to forest</a:t>
                      </a:r>
                    </a:p>
                  </a:txBody>
                  <a:tcPr marL="0" marR="0" marT="0" marB="0" anchor="b">
                    <a:lnL>
                      <a:noFill/>
                    </a:lnL>
                    <a:lnR>
                      <a:noFill/>
                    </a:lnR>
                    <a:lnT>
                      <a:noFill/>
                    </a:lnT>
                    <a:lnB>
                      <a:noFill/>
                    </a:lnB>
                  </a:tcPr>
                </a:tc>
                <a:tc>
                  <a:txBody>
                    <a:bodyPr/>
                    <a:lstStyle/>
                    <a:p>
                      <a:pPr algn="r" fontAlgn="b">
                        <a:lnSpc>
                          <a:spcPct val="150000"/>
                        </a:lnSpc>
                      </a:pPr>
                      <a:r>
                        <a:rPr lang="en-AU" sz="1100" b="0" i="0" u="none" strike="noStrike">
                          <a:solidFill>
                            <a:srgbClr val="000000"/>
                          </a:solidFill>
                          <a:effectLst/>
                          <a:latin typeface="Arial" panose="020B0604020202020204" pitchFamily="34" charset="0"/>
                        </a:rPr>
                        <a:t>-7075</a:t>
                      </a:r>
                    </a:p>
                  </a:txBody>
                  <a:tcPr marL="0" marR="0" marT="0" marB="0" anchor="b">
                    <a:lnL>
                      <a:noFill/>
                    </a:lnL>
                    <a:lnR>
                      <a:noFill/>
                    </a:lnR>
                    <a:lnT>
                      <a:noFill/>
                    </a:lnT>
                    <a:lnB>
                      <a:noFill/>
                    </a:lnB>
                  </a:tcPr>
                </a:tc>
                <a:extLst>
                  <a:ext uri="{0D108BD9-81ED-4DB2-BD59-A6C34878D82A}">
                    <a16:rowId xmlns:a16="http://schemas.microsoft.com/office/drawing/2014/main" val="1254721011"/>
                  </a:ext>
                </a:extLst>
              </a:tr>
              <a:tr h="192044">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lnSpc>
                          <a:spcPct val="150000"/>
                        </a:lnSpc>
                      </a:pPr>
                      <a:r>
                        <a:rPr lang="en-AU" sz="1100" b="0" i="0" u="none" strike="noStrike" dirty="0">
                          <a:solidFill>
                            <a:srgbClr val="000000"/>
                          </a:solidFill>
                          <a:effectLst/>
                          <a:latin typeface="Arial" panose="020B0604020202020204" pitchFamily="34" charset="0"/>
                        </a:rPr>
                        <a:t>Cropland remaining cropland</a:t>
                      </a:r>
                    </a:p>
                  </a:txBody>
                  <a:tcPr marL="0" marR="0" marT="0" marB="0" anchor="b">
                    <a:lnL>
                      <a:noFill/>
                    </a:lnL>
                    <a:lnR>
                      <a:noFill/>
                    </a:lnR>
                    <a:lnT>
                      <a:noFill/>
                    </a:lnT>
                    <a:lnB>
                      <a:noFill/>
                    </a:lnB>
                  </a:tcPr>
                </a:tc>
                <a:tc>
                  <a:txBody>
                    <a:bodyPr/>
                    <a:lstStyle/>
                    <a:p>
                      <a:pPr algn="r" fontAlgn="b">
                        <a:lnSpc>
                          <a:spcPct val="150000"/>
                        </a:lnSpc>
                      </a:pPr>
                      <a:r>
                        <a:rPr lang="en-AU" sz="1100" b="0" i="0" u="none" strike="noStrike" dirty="0">
                          <a:solidFill>
                            <a:srgbClr val="000000"/>
                          </a:solidFill>
                          <a:effectLst/>
                          <a:latin typeface="Arial" panose="020B0604020202020204" pitchFamily="34" charset="0"/>
                        </a:rPr>
                        <a:t>-5541</a:t>
                      </a:r>
                    </a:p>
                  </a:txBody>
                  <a:tcPr marL="0" marR="0" marT="0" marB="0" anchor="b">
                    <a:lnL>
                      <a:noFill/>
                    </a:lnL>
                    <a:lnR>
                      <a:noFill/>
                    </a:lnR>
                    <a:lnT>
                      <a:noFill/>
                    </a:lnT>
                    <a:lnB>
                      <a:noFill/>
                    </a:lnB>
                  </a:tcPr>
                </a:tc>
                <a:extLst>
                  <a:ext uri="{0D108BD9-81ED-4DB2-BD59-A6C34878D82A}">
                    <a16:rowId xmlns:a16="http://schemas.microsoft.com/office/drawing/2014/main" val="193495515"/>
                  </a:ext>
                </a:extLst>
              </a:tr>
              <a:tr h="192044">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lnSpc>
                          <a:spcPct val="150000"/>
                        </a:lnSpc>
                      </a:pPr>
                      <a:r>
                        <a:rPr lang="en-AU" sz="1100" b="0" i="0" u="none" strike="noStrike">
                          <a:solidFill>
                            <a:srgbClr val="000000"/>
                          </a:solidFill>
                          <a:effectLst/>
                          <a:latin typeface="Arial" panose="020B0604020202020204" pitchFamily="34" charset="0"/>
                        </a:rPr>
                        <a:t>land converted to cropland</a:t>
                      </a:r>
                    </a:p>
                  </a:txBody>
                  <a:tcPr marL="0" marR="0" marT="0" marB="0" anchor="b">
                    <a:lnL>
                      <a:noFill/>
                    </a:lnL>
                    <a:lnR>
                      <a:noFill/>
                    </a:lnR>
                    <a:lnT>
                      <a:noFill/>
                    </a:lnT>
                    <a:lnB>
                      <a:noFill/>
                    </a:lnB>
                  </a:tcPr>
                </a:tc>
                <a:tc>
                  <a:txBody>
                    <a:bodyPr/>
                    <a:lstStyle/>
                    <a:p>
                      <a:pPr algn="r" fontAlgn="b">
                        <a:lnSpc>
                          <a:spcPct val="150000"/>
                        </a:lnSpc>
                      </a:pPr>
                      <a:r>
                        <a:rPr lang="en-AU" sz="1100" b="0" i="0" u="none" strike="noStrike" dirty="0">
                          <a:solidFill>
                            <a:srgbClr val="000000"/>
                          </a:solidFill>
                          <a:effectLst/>
                          <a:latin typeface="Arial" panose="020B0604020202020204" pitchFamily="34" charset="0"/>
                        </a:rPr>
                        <a:t>1020</a:t>
                      </a:r>
                    </a:p>
                  </a:txBody>
                  <a:tcPr marL="0" marR="0" marT="0" marB="0" anchor="b">
                    <a:lnL>
                      <a:noFill/>
                    </a:lnL>
                    <a:lnR>
                      <a:noFill/>
                    </a:lnR>
                    <a:lnT>
                      <a:noFill/>
                    </a:lnT>
                    <a:lnB>
                      <a:noFill/>
                    </a:lnB>
                  </a:tcPr>
                </a:tc>
                <a:extLst>
                  <a:ext uri="{0D108BD9-81ED-4DB2-BD59-A6C34878D82A}">
                    <a16:rowId xmlns:a16="http://schemas.microsoft.com/office/drawing/2014/main" val="1459497369"/>
                  </a:ext>
                </a:extLst>
              </a:tr>
              <a:tr h="133484">
                <a:tc>
                  <a:txBody>
                    <a:bodyPr/>
                    <a:lstStyle/>
                    <a:p>
                      <a:pPr algn="l" fontAlgn="b">
                        <a:lnSpc>
                          <a:spcPct val="150000"/>
                        </a:lnSpc>
                      </a:pPr>
                      <a:endParaRPr lang="en-AU"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lnSpc>
                          <a:spcPct val="150000"/>
                        </a:lnSpc>
                      </a:pPr>
                      <a:r>
                        <a:rPr lang="en-AU" sz="1100" b="0" i="0" u="none" strike="noStrike" dirty="0">
                          <a:solidFill>
                            <a:srgbClr val="000000"/>
                          </a:solidFill>
                          <a:effectLst/>
                          <a:latin typeface="Arial" panose="020B0604020202020204" pitchFamily="34" charset="0"/>
                        </a:rPr>
                        <a:t>Grassland remaining grassland</a:t>
                      </a:r>
                    </a:p>
                  </a:txBody>
                  <a:tcPr marL="0" marR="0" marT="0" marB="0" anchor="b">
                    <a:lnL>
                      <a:noFill/>
                    </a:lnL>
                    <a:lnR>
                      <a:noFill/>
                    </a:lnR>
                    <a:lnT>
                      <a:noFill/>
                    </a:lnT>
                    <a:lnB>
                      <a:noFill/>
                    </a:lnB>
                  </a:tcPr>
                </a:tc>
                <a:tc>
                  <a:txBody>
                    <a:bodyPr/>
                    <a:lstStyle/>
                    <a:p>
                      <a:pPr algn="r" fontAlgn="b">
                        <a:lnSpc>
                          <a:spcPct val="150000"/>
                        </a:lnSpc>
                      </a:pPr>
                      <a:r>
                        <a:rPr lang="en-AU" sz="1100" b="0" i="0" u="none" strike="noStrike" dirty="0">
                          <a:solidFill>
                            <a:srgbClr val="000000"/>
                          </a:solidFill>
                          <a:effectLst/>
                          <a:latin typeface="Arial" panose="020B0604020202020204" pitchFamily="34" charset="0"/>
                        </a:rPr>
                        <a:t>-1770</a:t>
                      </a:r>
                    </a:p>
                  </a:txBody>
                  <a:tcPr marL="0" marR="0" marT="0" marB="0" anchor="b">
                    <a:lnL>
                      <a:noFill/>
                    </a:lnL>
                    <a:lnR>
                      <a:noFill/>
                    </a:lnR>
                    <a:lnT>
                      <a:noFill/>
                    </a:lnT>
                    <a:lnB>
                      <a:noFill/>
                    </a:lnB>
                  </a:tcPr>
                </a:tc>
                <a:extLst>
                  <a:ext uri="{0D108BD9-81ED-4DB2-BD59-A6C34878D82A}">
                    <a16:rowId xmlns:a16="http://schemas.microsoft.com/office/drawing/2014/main" val="3792007399"/>
                  </a:ext>
                </a:extLst>
              </a:tr>
              <a:tr h="181868">
                <a:tc>
                  <a:txBody>
                    <a:bodyPr/>
                    <a:lstStyle/>
                    <a:p>
                      <a:pPr algn="l" fontAlgn="b">
                        <a:lnSpc>
                          <a:spcPct val="150000"/>
                        </a:lnSpc>
                      </a:pPr>
                      <a:endParaRPr lang="en-AU" sz="11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lnSpc>
                          <a:spcPct val="150000"/>
                        </a:lnSpc>
                      </a:pPr>
                      <a:r>
                        <a:rPr lang="en-AU" sz="1100" b="0" i="0" u="none" strike="noStrike" dirty="0">
                          <a:solidFill>
                            <a:srgbClr val="000000"/>
                          </a:solidFill>
                          <a:effectLst/>
                          <a:latin typeface="Arial" panose="020B0604020202020204" pitchFamily="34" charset="0"/>
                        </a:rPr>
                        <a:t>Land converted to grassland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lnSpc>
                          <a:spcPct val="150000"/>
                        </a:lnSpc>
                      </a:pPr>
                      <a:r>
                        <a:rPr lang="en-AU" sz="1100" b="0" i="0" u="none" strike="noStrike" dirty="0">
                          <a:solidFill>
                            <a:srgbClr val="000000"/>
                          </a:solidFill>
                          <a:effectLst/>
                          <a:latin typeface="Arial" panose="020B0604020202020204" pitchFamily="34" charset="0"/>
                        </a:rPr>
                        <a:t>3068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371844"/>
                  </a:ext>
                </a:extLst>
              </a:tr>
              <a:tr h="33496">
                <a:tc gridSpan="2">
                  <a:txBody>
                    <a:bodyPr/>
                    <a:lstStyle/>
                    <a:p>
                      <a:pPr algn="l" fontAlgn="b">
                        <a:lnSpc>
                          <a:spcPct val="150000"/>
                        </a:lnSpc>
                      </a:pPr>
                      <a:r>
                        <a:rPr lang="fr-FR" sz="1100" b="1" i="0" u="none" strike="noStrike" dirty="0">
                          <a:solidFill>
                            <a:srgbClr val="000000"/>
                          </a:solidFill>
                          <a:effectLst/>
                          <a:latin typeface="Arial" panose="020B0604020202020204" pitchFamily="34" charset="0"/>
                        </a:rPr>
                        <a:t>total </a:t>
                      </a:r>
                      <a:r>
                        <a:rPr lang="fr-FR" sz="1100" b="1" i="0" u="none" strike="noStrike" dirty="0" err="1">
                          <a:solidFill>
                            <a:srgbClr val="000000"/>
                          </a:solidFill>
                          <a:effectLst/>
                          <a:latin typeface="Arial" panose="020B0604020202020204" pitchFamily="34" charset="0"/>
                        </a:rPr>
                        <a:t>emissions</a:t>
                      </a:r>
                      <a:r>
                        <a:rPr lang="fr-FR" sz="1100" b="1" i="0" u="none" strike="noStrike" dirty="0">
                          <a:solidFill>
                            <a:srgbClr val="000000"/>
                          </a:solidFill>
                          <a:effectLst/>
                          <a:latin typeface="Arial" panose="020B0604020202020204" pitchFamily="34" charset="0"/>
                        </a:rPr>
                        <a:t>: </a:t>
                      </a:r>
                      <a:r>
                        <a:rPr lang="fr-FR" sz="1100" b="1" i="0" u="none" strike="noStrike" dirty="0" err="1">
                          <a:solidFill>
                            <a:srgbClr val="000000"/>
                          </a:solidFill>
                          <a:effectLst/>
                          <a:latin typeface="Arial" panose="020B0604020202020204" pitchFamily="34" charset="0"/>
                        </a:rPr>
                        <a:t>private</a:t>
                      </a:r>
                      <a:r>
                        <a:rPr lang="fr-FR" sz="1100" b="1" i="0" u="none" strike="noStrike" dirty="0">
                          <a:solidFill>
                            <a:srgbClr val="000000"/>
                          </a:solidFill>
                          <a:effectLst/>
                          <a:latin typeface="Arial" panose="020B0604020202020204" pitchFamily="34" charset="0"/>
                        </a:rPr>
                        <a:t> land </a:t>
                      </a:r>
                      <a:r>
                        <a:rPr lang="fr-FR" sz="1100" b="1" i="0" u="none" strike="noStrike" dirty="0" err="1">
                          <a:solidFill>
                            <a:srgbClr val="000000"/>
                          </a:solidFill>
                          <a:effectLst/>
                          <a:latin typeface="Arial" panose="020B0604020202020204" pitchFamily="34" charset="0"/>
                        </a:rPr>
                        <a:t>estimated</a:t>
                      </a:r>
                      <a:r>
                        <a:rPr lang="fr-FR" sz="1100" b="1" i="0" u="none" strike="noStrike" dirty="0">
                          <a:solidFill>
                            <a:srgbClr val="000000"/>
                          </a:solidFill>
                          <a:effectLst/>
                          <a:latin typeface="Arial" panose="020B0604020202020204" pitchFamily="34" charset="0"/>
                        </a:rPr>
                        <a:t> WA (2019)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r" fontAlgn="b">
                        <a:lnSpc>
                          <a:spcPct val="150000"/>
                        </a:lnSpc>
                      </a:pPr>
                      <a:r>
                        <a:rPr lang="en-AU" sz="1100" b="1" i="0" u="none" strike="noStrike" dirty="0">
                          <a:solidFill>
                            <a:srgbClr val="000000"/>
                          </a:solidFill>
                          <a:effectLst/>
                          <a:latin typeface="Arial" panose="020B0604020202020204" pitchFamily="34" charset="0"/>
                        </a:rPr>
                        <a:t>-9203*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62829"/>
                  </a:ext>
                </a:extLst>
              </a:tr>
            </a:tbl>
          </a:graphicData>
        </a:graphic>
      </p:graphicFrame>
    </p:spTree>
    <p:extLst>
      <p:ext uri="{BB962C8B-B14F-4D97-AF65-F5344CB8AC3E}">
        <p14:creationId xmlns:p14="http://schemas.microsoft.com/office/powerpoint/2010/main" val="180047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E7FEE8ED-95A1-4443-A213-69D4B448E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571"/>
            <a:ext cx="9144000" cy="5914857"/>
          </a:xfrm>
          <a:prstGeom prst="rect">
            <a:avLst/>
          </a:prstGeom>
        </p:spPr>
      </p:pic>
    </p:spTree>
    <p:extLst>
      <p:ext uri="{BB962C8B-B14F-4D97-AF65-F5344CB8AC3E}">
        <p14:creationId xmlns:p14="http://schemas.microsoft.com/office/powerpoint/2010/main" val="99554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933" y="964104"/>
            <a:ext cx="8179072" cy="5324535"/>
          </a:xfrm>
          <a:prstGeom prst="rect">
            <a:avLst/>
          </a:prstGeom>
        </p:spPr>
        <p:txBody>
          <a:bodyPr wrap="square">
            <a:spAutoFit/>
          </a:bodyPr>
          <a:lstStyle/>
          <a:p>
            <a:r>
              <a:rPr lang="en-AU" b="1" i="1" dirty="0">
                <a:solidFill>
                  <a:srgbClr val="1F3450"/>
                </a:solidFill>
                <a:latin typeface="Arial" panose="020B0604020202020204" pitchFamily="34" charset="0"/>
                <a:cs typeface="Arial" panose="020B0604020202020204" pitchFamily="34" charset="0"/>
              </a:rPr>
              <a:t>Global Warming Potential (GWP) Values</a:t>
            </a:r>
          </a:p>
          <a:p>
            <a:endParaRPr lang="en-AU" sz="1400" dirty="0">
              <a:solidFill>
                <a:srgbClr val="000000"/>
              </a:solidFill>
              <a:latin typeface="Arial" panose="020B0604020202020204" pitchFamily="34" charset="0"/>
              <a:cs typeface="Arial" panose="020B0604020202020204" pitchFamily="34" charset="0"/>
            </a:endParaRPr>
          </a:p>
          <a:p>
            <a:r>
              <a:rPr lang="en-AU" sz="1400" dirty="0">
                <a:solidFill>
                  <a:srgbClr val="000000"/>
                </a:solidFill>
                <a:latin typeface="Arial" panose="020B0604020202020204" pitchFamily="34" charset="0"/>
                <a:cs typeface="Arial" panose="020B0604020202020204" pitchFamily="34" charset="0"/>
              </a:rPr>
              <a:t>Not all gases are the same:</a:t>
            </a:r>
          </a:p>
          <a:p>
            <a:endParaRPr lang="en-AU" sz="1400" dirty="0">
              <a:solidFill>
                <a:srgbClr val="000000"/>
              </a:solidFill>
              <a:latin typeface="Arial" panose="020B0604020202020204" pitchFamily="34" charset="0"/>
              <a:cs typeface="Arial" panose="020B0604020202020204" pitchFamily="34" charset="0"/>
            </a:endParaRPr>
          </a:p>
          <a:p>
            <a:r>
              <a:rPr lang="en-AU" sz="1400" dirty="0">
                <a:solidFill>
                  <a:srgbClr val="000000"/>
                </a:solidFill>
                <a:latin typeface="Arial" panose="020B0604020202020204" pitchFamily="34" charset="0"/>
                <a:cs typeface="Arial" panose="020B0604020202020204" pitchFamily="34" charset="0"/>
              </a:rPr>
              <a:t>1tonne of CO</a:t>
            </a:r>
            <a:r>
              <a:rPr lang="en-AU" sz="1100" dirty="0">
                <a:solidFill>
                  <a:srgbClr val="000000"/>
                </a:solidFill>
                <a:latin typeface="Arial" panose="020B0604020202020204" pitchFamily="34" charset="0"/>
                <a:cs typeface="Arial" panose="020B0604020202020204" pitchFamily="34" charset="0"/>
              </a:rPr>
              <a:t>2</a:t>
            </a:r>
            <a:r>
              <a:rPr lang="en-AU" sz="1400" dirty="0">
                <a:solidFill>
                  <a:srgbClr val="000000"/>
                </a:solidFill>
                <a:latin typeface="Arial" panose="020B0604020202020204" pitchFamily="34" charset="0"/>
                <a:cs typeface="Arial" panose="020B0604020202020204" pitchFamily="34" charset="0"/>
              </a:rPr>
              <a:t>	=	1 tonne of CO</a:t>
            </a:r>
            <a:r>
              <a:rPr lang="en-AU" sz="1100" dirty="0">
                <a:solidFill>
                  <a:srgbClr val="000000"/>
                </a:solidFill>
                <a:latin typeface="Arial" panose="020B0604020202020204" pitchFamily="34" charset="0"/>
                <a:cs typeface="Arial" panose="020B0604020202020204" pitchFamily="34" charset="0"/>
              </a:rPr>
              <a:t>2</a:t>
            </a:r>
            <a:r>
              <a:rPr lang="en-AU" sz="1400" dirty="0">
                <a:solidFill>
                  <a:srgbClr val="000000"/>
                </a:solidFill>
                <a:latin typeface="Arial" panose="020B0604020202020204" pitchFamily="34" charset="0"/>
                <a:cs typeface="Arial" panose="020B0604020202020204" pitchFamily="34" charset="0"/>
              </a:rPr>
              <a:t> e-</a:t>
            </a:r>
          </a:p>
          <a:p>
            <a:r>
              <a:rPr lang="en-AU" sz="1400" dirty="0">
                <a:solidFill>
                  <a:srgbClr val="000000"/>
                </a:solidFill>
                <a:latin typeface="Arial" panose="020B0604020202020204" pitchFamily="34" charset="0"/>
                <a:cs typeface="Arial" panose="020B0604020202020204" pitchFamily="34" charset="0"/>
              </a:rPr>
              <a:t>1 tonne of CH</a:t>
            </a:r>
            <a:r>
              <a:rPr lang="en-AU" sz="1100" dirty="0">
                <a:solidFill>
                  <a:srgbClr val="000000"/>
                </a:solidFill>
                <a:latin typeface="Arial" panose="020B0604020202020204" pitchFamily="34" charset="0"/>
                <a:cs typeface="Arial" panose="020B0604020202020204" pitchFamily="34" charset="0"/>
              </a:rPr>
              <a:t>4</a:t>
            </a:r>
            <a:r>
              <a:rPr lang="en-AU" sz="1400" dirty="0">
                <a:solidFill>
                  <a:srgbClr val="000000"/>
                </a:solidFill>
                <a:latin typeface="Arial" panose="020B0604020202020204" pitchFamily="34" charset="0"/>
                <a:cs typeface="Arial" panose="020B0604020202020204" pitchFamily="34" charset="0"/>
              </a:rPr>
              <a:t>	=	28 tonnes of CO</a:t>
            </a:r>
            <a:r>
              <a:rPr lang="en-AU" sz="1100" dirty="0">
                <a:solidFill>
                  <a:srgbClr val="000000"/>
                </a:solidFill>
                <a:latin typeface="Arial" panose="020B0604020202020204" pitchFamily="34" charset="0"/>
                <a:cs typeface="Arial" panose="020B0604020202020204" pitchFamily="34" charset="0"/>
              </a:rPr>
              <a:t>2</a:t>
            </a:r>
            <a:r>
              <a:rPr lang="en-AU" sz="1400" dirty="0">
                <a:solidFill>
                  <a:srgbClr val="000000"/>
                </a:solidFill>
                <a:latin typeface="Arial" panose="020B0604020202020204" pitchFamily="34" charset="0"/>
                <a:cs typeface="Arial" panose="020B0604020202020204" pitchFamily="34" charset="0"/>
              </a:rPr>
              <a:t> e-</a:t>
            </a:r>
          </a:p>
          <a:p>
            <a:r>
              <a:rPr lang="en-AU" sz="1400" dirty="0">
                <a:solidFill>
                  <a:srgbClr val="000000"/>
                </a:solidFill>
                <a:latin typeface="Arial" panose="020B0604020202020204" pitchFamily="34" charset="0"/>
                <a:cs typeface="Arial" panose="020B0604020202020204" pitchFamily="34" charset="0"/>
              </a:rPr>
              <a:t>1 tonne of N</a:t>
            </a:r>
            <a:r>
              <a:rPr lang="en-AU" sz="1100" dirty="0">
                <a:solidFill>
                  <a:srgbClr val="000000"/>
                </a:solidFill>
                <a:latin typeface="Arial" panose="020B0604020202020204" pitchFamily="34" charset="0"/>
                <a:cs typeface="Arial" panose="020B0604020202020204" pitchFamily="34" charset="0"/>
              </a:rPr>
              <a:t>2</a:t>
            </a:r>
            <a:r>
              <a:rPr lang="en-AU" sz="1400" dirty="0">
                <a:solidFill>
                  <a:srgbClr val="000000"/>
                </a:solidFill>
                <a:latin typeface="Arial" panose="020B0604020202020204" pitchFamily="34" charset="0"/>
                <a:cs typeface="Arial" panose="020B0604020202020204" pitchFamily="34" charset="0"/>
              </a:rPr>
              <a:t>0	=	265 tonnes of CO</a:t>
            </a:r>
            <a:r>
              <a:rPr lang="en-AU" sz="1100" dirty="0">
                <a:solidFill>
                  <a:srgbClr val="000000"/>
                </a:solidFill>
                <a:latin typeface="Arial" panose="020B0604020202020204" pitchFamily="34" charset="0"/>
                <a:cs typeface="Arial" panose="020B0604020202020204" pitchFamily="34" charset="0"/>
              </a:rPr>
              <a:t>2</a:t>
            </a:r>
            <a:r>
              <a:rPr lang="en-AU" sz="1400" dirty="0">
                <a:solidFill>
                  <a:srgbClr val="000000"/>
                </a:solidFill>
                <a:latin typeface="Arial" panose="020B0604020202020204" pitchFamily="34" charset="0"/>
                <a:cs typeface="Arial" panose="020B0604020202020204" pitchFamily="34" charset="0"/>
              </a:rPr>
              <a:t> e-</a:t>
            </a:r>
          </a:p>
          <a:p>
            <a:endParaRPr lang="en-AU" sz="1400" dirty="0">
              <a:solidFill>
                <a:srgbClr val="000000"/>
              </a:solidFill>
              <a:latin typeface="Arial" panose="020B0604020202020204" pitchFamily="34" charset="0"/>
              <a:cs typeface="Arial" panose="020B0604020202020204" pitchFamily="34" charset="0"/>
            </a:endParaRPr>
          </a:p>
          <a:p>
            <a:endParaRPr lang="en-AU" sz="1400" dirty="0">
              <a:solidFill>
                <a:srgbClr val="000000"/>
              </a:solidFill>
              <a:latin typeface="Arial" panose="020B0604020202020204" pitchFamily="34" charset="0"/>
              <a:cs typeface="Arial" panose="020B0604020202020204" pitchFamily="34" charset="0"/>
            </a:endParaRPr>
          </a:p>
          <a:p>
            <a:endParaRPr lang="en-AU" sz="1400" dirty="0">
              <a:solidFill>
                <a:srgbClr val="000000"/>
              </a:solidFill>
              <a:latin typeface="Arial" panose="020B0604020202020204" pitchFamily="34" charset="0"/>
              <a:cs typeface="Arial" panose="020B0604020202020204" pitchFamily="34" charset="0"/>
            </a:endParaRPr>
          </a:p>
          <a:p>
            <a:r>
              <a:rPr lang="en-AU" sz="1400" dirty="0">
                <a:solidFill>
                  <a:srgbClr val="000000"/>
                </a:solidFill>
                <a:latin typeface="Arial" panose="020B0604020202020204" pitchFamily="34" charset="0"/>
                <a:cs typeface="Arial" panose="020B0604020202020204" pitchFamily="34" charset="0"/>
              </a:rPr>
              <a:t>National/state emission inventories - direct emissions by emission source and sector (</a:t>
            </a:r>
            <a:r>
              <a:rPr lang="en-AU" sz="1400" dirty="0" err="1">
                <a:solidFill>
                  <a:srgbClr val="000000"/>
                </a:solidFill>
                <a:latin typeface="Arial" panose="020B0604020202020204" pitchFamily="34" charset="0"/>
                <a:cs typeface="Arial" panose="020B0604020202020204" pitchFamily="34" charset="0"/>
              </a:rPr>
              <a:t>eg</a:t>
            </a:r>
            <a:r>
              <a:rPr lang="en-AU" sz="1400" dirty="0">
                <a:solidFill>
                  <a:srgbClr val="000000"/>
                </a:solidFill>
                <a:latin typeface="Arial" panose="020B0604020202020204" pitchFamily="34" charset="0"/>
                <a:cs typeface="Arial" panose="020B0604020202020204" pitchFamily="34" charset="0"/>
              </a:rPr>
              <a:t> energy, waste, agriculture)</a:t>
            </a:r>
          </a:p>
          <a:p>
            <a:endParaRPr lang="en-AU" sz="1400" dirty="0">
              <a:solidFill>
                <a:srgbClr val="000000"/>
              </a:solidFill>
              <a:latin typeface="Arial" panose="020B0604020202020204" pitchFamily="34" charset="0"/>
              <a:cs typeface="Arial" panose="020B0604020202020204" pitchFamily="34" charset="0"/>
            </a:endParaRPr>
          </a:p>
          <a:p>
            <a:r>
              <a:rPr lang="en-AU" sz="1400" dirty="0">
                <a:solidFill>
                  <a:srgbClr val="000000"/>
                </a:solidFill>
                <a:latin typeface="Arial" panose="020B0604020202020204" pitchFamily="34" charset="0"/>
                <a:cs typeface="Arial" panose="020B0604020202020204" pitchFamily="34" charset="0"/>
              </a:rPr>
              <a:t>Life Cycle Assessment – usually from inception including all input through to sale of the product, including processing and transport.</a:t>
            </a:r>
          </a:p>
          <a:p>
            <a:endParaRPr lang="en-AU" sz="1400" dirty="0">
              <a:solidFill>
                <a:srgbClr val="000000"/>
              </a:solidFill>
              <a:latin typeface="Arial" panose="020B0604020202020204" pitchFamily="34" charset="0"/>
              <a:cs typeface="Arial" panose="020B0604020202020204" pitchFamily="34" charset="0"/>
            </a:endParaRPr>
          </a:p>
          <a:p>
            <a:r>
              <a:rPr lang="en-AU" sz="1400" dirty="0">
                <a:solidFill>
                  <a:srgbClr val="000000"/>
                </a:solidFill>
                <a:latin typeface="Arial" panose="020B0604020202020204" pitchFamily="34" charset="0"/>
                <a:cs typeface="Arial" panose="020B0604020202020204" pitchFamily="34" charset="0"/>
              </a:rPr>
              <a:t>Business/farm Carbon Accounts include all levels of emissions to the point of export from the farm gate.</a:t>
            </a:r>
          </a:p>
          <a:p>
            <a:pPr lvl="1"/>
            <a:endParaRPr lang="en-AU" sz="1400" dirty="0">
              <a:solidFill>
                <a:srgbClr val="000000"/>
              </a:solidFill>
              <a:latin typeface="Arial" panose="020B0604020202020204" pitchFamily="34" charset="0"/>
              <a:cs typeface="Arial" panose="020B0604020202020204" pitchFamily="34" charset="0"/>
            </a:endParaRPr>
          </a:p>
          <a:p>
            <a:pPr lvl="1"/>
            <a:r>
              <a:rPr lang="en-AU" sz="1400" dirty="0">
                <a:solidFill>
                  <a:srgbClr val="000000"/>
                </a:solidFill>
                <a:latin typeface="Arial" panose="020B0604020202020204" pitchFamily="34" charset="0"/>
                <a:cs typeface="Arial" panose="020B0604020202020204" pitchFamily="34" charset="0"/>
              </a:rPr>
              <a:t>Scope 1 - emissions that occur on site e.g. enteric methane, CO</a:t>
            </a:r>
            <a:r>
              <a:rPr lang="en-AU" sz="1100" dirty="0">
                <a:solidFill>
                  <a:srgbClr val="000000"/>
                </a:solidFill>
                <a:latin typeface="Arial" panose="020B0604020202020204" pitchFamily="34" charset="0"/>
                <a:cs typeface="Arial" panose="020B0604020202020204" pitchFamily="34" charset="0"/>
              </a:rPr>
              <a:t>2 </a:t>
            </a:r>
            <a:r>
              <a:rPr lang="en-AU" sz="1400" dirty="0">
                <a:solidFill>
                  <a:srgbClr val="000000"/>
                </a:solidFill>
                <a:latin typeface="Arial" panose="020B0604020202020204" pitchFamily="34" charset="0"/>
                <a:cs typeface="Arial" panose="020B0604020202020204" pitchFamily="34" charset="0"/>
              </a:rPr>
              <a:t>from diesel</a:t>
            </a:r>
          </a:p>
          <a:p>
            <a:pPr lvl="1"/>
            <a:r>
              <a:rPr lang="en-AU" sz="1400" dirty="0">
                <a:solidFill>
                  <a:srgbClr val="000000"/>
                </a:solidFill>
                <a:latin typeface="Arial" panose="020B0604020202020204" pitchFamily="34" charset="0"/>
                <a:cs typeface="Arial" panose="020B0604020202020204" pitchFamily="34" charset="0"/>
              </a:rPr>
              <a:t>Scope 2 - electricity emissions</a:t>
            </a:r>
          </a:p>
          <a:p>
            <a:pPr lvl="1"/>
            <a:r>
              <a:rPr lang="en-AU" sz="1400" dirty="0">
                <a:solidFill>
                  <a:srgbClr val="000000"/>
                </a:solidFill>
                <a:latin typeface="Arial" panose="020B0604020202020204" pitchFamily="34" charset="0"/>
                <a:cs typeface="Arial" panose="020B0604020202020204" pitchFamily="34" charset="0"/>
              </a:rPr>
              <a:t>Scope 3 – emissions associated with purchased inputs</a:t>
            </a:r>
          </a:p>
          <a:p>
            <a:pPr lvl="1"/>
            <a:endParaRPr lang="en-AU" sz="1400" dirty="0">
              <a:solidFill>
                <a:srgbClr val="000000"/>
              </a:solidFill>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54B019A-2542-426C-AAAD-F2EF9ADA6BE9}"/>
              </a:ext>
            </a:extLst>
          </p:cNvPr>
          <p:cNvSpPr>
            <a:spLocks noGrp="1"/>
          </p:cNvSpPr>
          <p:nvPr>
            <p:ph type="title"/>
          </p:nvPr>
        </p:nvSpPr>
        <p:spPr>
          <a:xfrm>
            <a:off x="179511" y="294042"/>
            <a:ext cx="7306421" cy="642406"/>
          </a:xfrm>
        </p:spPr>
        <p:txBody>
          <a:bodyPr>
            <a:normAutofit fontScale="90000"/>
          </a:bodyPr>
          <a:lstStyle/>
          <a:p>
            <a:r>
              <a:rPr lang="en-AU" sz="2400" i="1" dirty="0">
                <a:solidFill>
                  <a:schemeClr val="accent6">
                    <a:lumMod val="50000"/>
                  </a:schemeClr>
                </a:solidFill>
                <a:latin typeface="Arial" panose="020B0604020202020204" pitchFamily="34" charset="0"/>
                <a:cs typeface="Arial" panose="020B0604020202020204" pitchFamily="34" charset="0"/>
              </a:rPr>
              <a:t>How do we measure Carbon emissions?</a:t>
            </a:r>
            <a:br>
              <a:rPr lang="en-AU" sz="2400" b="1" dirty="0">
                <a:solidFill>
                  <a:srgbClr val="1F3450"/>
                </a:solidFill>
                <a:latin typeface="Arial" panose="020B0604020202020204" pitchFamily="34" charset="0"/>
                <a:cs typeface="Arial" panose="020B0604020202020204" pitchFamily="34" charset="0"/>
              </a:rPr>
            </a:br>
            <a:endParaRPr lang="en-AU" sz="2400" b="1" i="1" dirty="0">
              <a:solidFill>
                <a:srgbClr val="1F345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BB312F4-7C51-41A3-8DC8-0E5584131A90}"/>
              </a:ext>
            </a:extLst>
          </p:cNvPr>
          <p:cNvSpPr txBox="1">
            <a:spLocks/>
          </p:cNvSpPr>
          <p:nvPr/>
        </p:nvSpPr>
        <p:spPr>
          <a:xfrm>
            <a:off x="828675" y="1856505"/>
            <a:ext cx="7886700" cy="3539734"/>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2700" b="1" u="sng" dirty="0">
              <a:solidFill>
                <a:srgbClr val="64896E"/>
              </a:solidFill>
            </a:endParaRPr>
          </a:p>
          <a:p>
            <a:endParaRPr lang="en-AU" sz="2700" b="1" u="sng" dirty="0">
              <a:solidFill>
                <a:srgbClr val="64896E"/>
              </a:solidFill>
            </a:endParaRPr>
          </a:p>
          <a:p>
            <a:endParaRPr lang="en-AU" sz="1650" b="1" dirty="0">
              <a:solidFill>
                <a:srgbClr val="64896E"/>
              </a:solidFill>
            </a:endParaRPr>
          </a:p>
        </p:txBody>
      </p:sp>
      <p:sp>
        <p:nvSpPr>
          <p:cNvPr id="11" name="Title 1">
            <a:extLst>
              <a:ext uri="{FF2B5EF4-FFF2-40B4-BE49-F238E27FC236}">
                <a16:creationId xmlns:a16="http://schemas.microsoft.com/office/drawing/2014/main" id="{9F5324FD-2ACB-4C03-9161-D08240EC006B}"/>
              </a:ext>
            </a:extLst>
          </p:cNvPr>
          <p:cNvSpPr txBox="1">
            <a:spLocks/>
          </p:cNvSpPr>
          <p:nvPr/>
        </p:nvSpPr>
        <p:spPr>
          <a:xfrm>
            <a:off x="1259632" y="6264245"/>
            <a:ext cx="6156103" cy="1870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800" i="1" dirty="0">
                <a:solidFill>
                  <a:srgbClr val="1F3450"/>
                </a:solidFill>
              </a:rPr>
              <a:t>From </a:t>
            </a:r>
            <a:r>
              <a:rPr lang="en-AU" sz="800" i="1" dirty="0">
                <a:solidFill>
                  <a:srgbClr val="1F3450"/>
                </a:solidFill>
                <a:hlinkClick r:id="rId2"/>
              </a:rPr>
              <a:t>https://www.ghgprotocol.org/sites/default/files/ghgp/Global-Warming-Potential-Values%20%28Feb%2016%202016%29_1.pdf</a:t>
            </a:r>
            <a:r>
              <a:rPr lang="en-AU" sz="800" i="1" dirty="0">
                <a:solidFill>
                  <a:srgbClr val="1F3450"/>
                </a:solidFill>
              </a:rPr>
              <a:t> </a:t>
            </a:r>
            <a:endParaRPr lang="en-AU" sz="1000" i="1" dirty="0">
              <a:solidFill>
                <a:srgbClr val="64896E"/>
              </a:solidFill>
            </a:endParaRPr>
          </a:p>
        </p:txBody>
      </p:sp>
      <p:sp>
        <p:nvSpPr>
          <p:cNvPr id="12" name="Rectangle 11">
            <a:extLst>
              <a:ext uri="{FF2B5EF4-FFF2-40B4-BE49-F238E27FC236}">
                <a16:creationId xmlns:a16="http://schemas.microsoft.com/office/drawing/2014/main" id="{0DD84C56-D9A4-4E49-8402-D7710DE955A5}"/>
              </a:ext>
            </a:extLst>
          </p:cNvPr>
          <p:cNvSpPr/>
          <p:nvPr/>
        </p:nvSpPr>
        <p:spPr>
          <a:xfrm>
            <a:off x="2915816" y="1783519"/>
            <a:ext cx="2140457"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41299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B5884A4-AD69-4A0C-8C83-6B6151870DB3}"/>
              </a:ext>
            </a:extLst>
          </p:cNvPr>
          <p:cNvGraphicFramePr>
            <a:graphicFrameLocks/>
          </p:cNvGraphicFramePr>
          <p:nvPr>
            <p:extLst>
              <p:ext uri="{D42A27DB-BD31-4B8C-83A1-F6EECF244321}">
                <p14:modId xmlns:p14="http://schemas.microsoft.com/office/powerpoint/2010/main" val="1810015719"/>
              </p:ext>
            </p:extLst>
          </p:nvPr>
        </p:nvGraphicFramePr>
        <p:xfrm>
          <a:off x="467544" y="1124744"/>
          <a:ext cx="792088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0F351BC-2EB5-4A08-9A6B-5955B4A88BBF}"/>
              </a:ext>
            </a:extLst>
          </p:cNvPr>
          <p:cNvSpPr txBox="1"/>
          <p:nvPr/>
        </p:nvSpPr>
        <p:spPr>
          <a:xfrm>
            <a:off x="827584" y="620688"/>
            <a:ext cx="2240806" cy="369332"/>
          </a:xfrm>
          <a:prstGeom prst="rect">
            <a:avLst/>
          </a:prstGeom>
          <a:noFill/>
        </p:spPr>
        <p:txBody>
          <a:bodyPr wrap="none" rtlCol="0">
            <a:spAutoFit/>
          </a:bodyPr>
          <a:lstStyle/>
          <a:p>
            <a:r>
              <a:rPr lang="en-AU" dirty="0"/>
              <a:t>WA GHG Emissions</a:t>
            </a:r>
          </a:p>
        </p:txBody>
      </p:sp>
      <p:sp>
        <p:nvSpPr>
          <p:cNvPr id="6" name="TextBox 5">
            <a:extLst>
              <a:ext uri="{FF2B5EF4-FFF2-40B4-BE49-F238E27FC236}">
                <a16:creationId xmlns:a16="http://schemas.microsoft.com/office/drawing/2014/main" id="{A49D1FAF-7064-471C-938E-614B5831D347}"/>
              </a:ext>
            </a:extLst>
          </p:cNvPr>
          <p:cNvSpPr txBox="1"/>
          <p:nvPr/>
        </p:nvSpPr>
        <p:spPr>
          <a:xfrm>
            <a:off x="134373" y="179348"/>
            <a:ext cx="5250155" cy="369332"/>
          </a:xfrm>
          <a:prstGeom prst="rect">
            <a:avLst/>
          </a:prstGeom>
          <a:noFill/>
        </p:spPr>
        <p:txBody>
          <a:bodyPr wrap="none" rtlCol="0">
            <a:spAutoFit/>
          </a:bodyPr>
          <a:lstStyle/>
          <a:p>
            <a:r>
              <a:rPr lang="en-AU" b="1" dirty="0">
                <a:solidFill>
                  <a:srgbClr val="003C69"/>
                </a:solidFill>
              </a:rPr>
              <a:t>National Greenhouse Gas Inventory reporting </a:t>
            </a:r>
          </a:p>
        </p:txBody>
      </p:sp>
    </p:spTree>
    <p:extLst>
      <p:ext uri="{BB962C8B-B14F-4D97-AF65-F5344CB8AC3E}">
        <p14:creationId xmlns:p14="http://schemas.microsoft.com/office/powerpoint/2010/main" val="163524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12442345"/>
              </p:ext>
            </p:extLst>
          </p:nvPr>
        </p:nvGraphicFramePr>
        <p:xfrm>
          <a:off x="107504" y="764704"/>
          <a:ext cx="8280920" cy="5315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E770EBA-CAA4-4758-B604-444837025D5C}"/>
              </a:ext>
            </a:extLst>
          </p:cNvPr>
          <p:cNvSpPr txBox="1"/>
          <p:nvPr/>
        </p:nvSpPr>
        <p:spPr>
          <a:xfrm>
            <a:off x="134373" y="179348"/>
            <a:ext cx="5250155" cy="369332"/>
          </a:xfrm>
          <a:prstGeom prst="rect">
            <a:avLst/>
          </a:prstGeom>
          <a:noFill/>
        </p:spPr>
        <p:txBody>
          <a:bodyPr wrap="none" rtlCol="0">
            <a:spAutoFit/>
          </a:bodyPr>
          <a:lstStyle/>
          <a:p>
            <a:r>
              <a:rPr lang="en-AU" b="1" dirty="0">
                <a:solidFill>
                  <a:srgbClr val="003C69"/>
                </a:solidFill>
              </a:rPr>
              <a:t>National Greenhouse Gas Inventory reporting </a:t>
            </a:r>
          </a:p>
        </p:txBody>
      </p:sp>
    </p:spTree>
    <p:extLst>
      <p:ext uri="{BB962C8B-B14F-4D97-AF65-F5344CB8AC3E}">
        <p14:creationId xmlns:p14="http://schemas.microsoft.com/office/powerpoint/2010/main" val="193419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890602843"/>
              </p:ext>
            </p:extLst>
          </p:nvPr>
        </p:nvGraphicFramePr>
        <p:xfrm>
          <a:off x="179512" y="260648"/>
          <a:ext cx="8712968"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090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98CC3-7B6E-41A5-87F7-62869F712E99}"/>
              </a:ext>
            </a:extLst>
          </p:cNvPr>
          <p:cNvSpPr txBox="1"/>
          <p:nvPr/>
        </p:nvSpPr>
        <p:spPr>
          <a:xfrm>
            <a:off x="143898" y="179348"/>
            <a:ext cx="5250155" cy="369332"/>
          </a:xfrm>
          <a:prstGeom prst="rect">
            <a:avLst/>
          </a:prstGeom>
          <a:noFill/>
        </p:spPr>
        <p:txBody>
          <a:bodyPr wrap="none" rtlCol="0">
            <a:spAutoFit/>
          </a:bodyPr>
          <a:lstStyle/>
          <a:p>
            <a:r>
              <a:rPr lang="en-AU" b="1" dirty="0">
                <a:solidFill>
                  <a:srgbClr val="003C69"/>
                </a:solidFill>
              </a:rPr>
              <a:t>National Greenhouse Gas Inventory reporting </a:t>
            </a:r>
          </a:p>
        </p:txBody>
      </p:sp>
      <p:graphicFrame>
        <p:nvGraphicFramePr>
          <p:cNvPr id="4" name="Chart 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744277878"/>
              </p:ext>
            </p:extLst>
          </p:nvPr>
        </p:nvGraphicFramePr>
        <p:xfrm>
          <a:off x="683568" y="692697"/>
          <a:ext cx="7992887"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857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4373" y="179348"/>
            <a:ext cx="5250155" cy="369332"/>
          </a:xfrm>
          <a:prstGeom prst="rect">
            <a:avLst/>
          </a:prstGeom>
          <a:noFill/>
        </p:spPr>
        <p:txBody>
          <a:bodyPr wrap="none" rtlCol="0">
            <a:spAutoFit/>
          </a:bodyPr>
          <a:lstStyle/>
          <a:p>
            <a:r>
              <a:rPr lang="en-AU" b="1" dirty="0">
                <a:solidFill>
                  <a:srgbClr val="003C69"/>
                </a:solidFill>
              </a:rPr>
              <a:t>National Greenhouse Gas Inventory reporting </a:t>
            </a:r>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482907342"/>
              </p:ext>
            </p:extLst>
          </p:nvPr>
        </p:nvGraphicFramePr>
        <p:xfrm>
          <a:off x="14968" y="729343"/>
          <a:ext cx="9114064" cy="5399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7476381"/>
      </p:ext>
    </p:extLst>
  </p:cSld>
  <p:clrMapOvr>
    <a:masterClrMapping/>
  </p:clrMapOvr>
</p:sld>
</file>

<file path=ppt/theme/theme1.xml><?xml version="1.0" encoding="utf-8"?>
<a:theme xmlns:a="http://schemas.openxmlformats.org/drawingml/2006/main" name="DPIRD title sides">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0000FF"/>
      </a:hlink>
      <a:folHlink>
        <a:srgbClr val="800080"/>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a:spAutoFit/>
      </a:bodyPr>
      <a:lstStyle>
        <a:defPPr>
          <a:defRPr sz="1400" b="1" i="0" u="none" strike="noStrike" kern="1200" baseline="0" dirty="0" err="1" smtClean="0">
            <a:solidFill>
              <a:schemeClr val="bg1"/>
            </a:solidFill>
            <a:latin typeface="+mn-lt"/>
            <a:ea typeface="+mn-ea"/>
            <a:cs typeface="+mn-cs"/>
          </a:defRPr>
        </a:defPPr>
      </a:lstStyle>
    </a:spDef>
  </a:objectDefaults>
  <a:extraClrSchemeLst/>
  <a:extLst>
    <a:ext uri="{05A4C25C-085E-4340-85A3-A5531E510DB2}">
      <thm15:themeFamily xmlns:thm15="http://schemas.microsoft.com/office/thememl/2012/main" name="DPIRD Presentation1" id="{B37D1750-DB68-684E-B6C7-5AC984B81C46}" vid="{0C0343A5-9582-1E48-AF57-A8D36C2B3D7E}"/>
    </a:ext>
  </a:extLst>
</a:theme>
</file>

<file path=ppt/theme/theme2.xml><?xml version="1.0" encoding="utf-8"?>
<a:theme xmlns:a="http://schemas.openxmlformats.org/drawingml/2006/main" name="DPIRD content slides">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A2AD00"/>
      </a:hlink>
      <a:folHlink>
        <a:srgbClr val="00B9E4"/>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IRD Presentation1" id="{B37D1750-DB68-684E-B6C7-5AC984B81C46}" vid="{5508F884-2B76-704A-B673-22DF15C2489D}"/>
    </a:ext>
  </a:extLst>
</a:theme>
</file>

<file path=ppt/theme/theme3.xml><?xml version="1.0" encoding="utf-8"?>
<a:theme xmlns:a="http://schemas.openxmlformats.org/drawingml/2006/main" name="DPIRD blue content slides">
  <a:themeElements>
    <a:clrScheme name="DAFWA">
      <a:dk1>
        <a:sysClr val="windowText" lastClr="000000"/>
      </a:dk1>
      <a:lt1>
        <a:sysClr val="window" lastClr="FFFFFF"/>
      </a:lt1>
      <a:dk2>
        <a:srgbClr val="007D57"/>
      </a:dk2>
      <a:lt2>
        <a:srgbClr val="EEECE1"/>
      </a:lt2>
      <a:accent1>
        <a:srgbClr val="007D57"/>
      </a:accent1>
      <a:accent2>
        <a:srgbClr val="FDC82F"/>
      </a:accent2>
      <a:accent3>
        <a:srgbClr val="C75B12"/>
      </a:accent3>
      <a:accent4>
        <a:srgbClr val="A2AD00"/>
      </a:accent4>
      <a:accent5>
        <a:srgbClr val="00B9E4"/>
      </a:accent5>
      <a:accent6>
        <a:srgbClr val="003C69"/>
      </a:accent6>
      <a:hlink>
        <a:srgbClr val="A2AD00"/>
      </a:hlink>
      <a:folHlink>
        <a:srgbClr val="00B9E4"/>
      </a:folHlink>
    </a:clrScheme>
    <a:fontScheme name="DAFW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IRD Presentation1" id="{B37D1750-DB68-684E-B6C7-5AC984B81C46}" vid="{43EE974D-5E1A-954E-A10C-887072A02D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06B6B9CBD2E3BCEE0530BDC010A1885" version="1.0.0">
  <systemFields>
    <field name="Objective-Id">
      <value order="0">A361098</value>
    </field>
    <field name="Objective-Title">
      <value order="0">Accessible template - DAFWA PowerPoint</value>
    </field>
    <field name="Objective-Description">
      <value order="0"/>
    </field>
    <field name="Objective-CreationStamp">
      <value order="0">2014-05-19T04:48:03Z</value>
    </field>
    <field name="Objective-IsApproved">
      <value order="0">false</value>
    </field>
    <field name="Objective-IsPublished">
      <value order="0">true</value>
    </field>
    <field name="Objective-DatePublished">
      <value order="0">2015-07-23T01:00:13Z</value>
    </field>
    <field name="Objective-ModificationStamp">
      <value order="0">2015-07-23T01:00:12Z</value>
    </field>
    <field name="Objective-Owner">
      <value order="0">FRANSSON Karolina</value>
    </field>
    <field name="Objective-Path">
      <value order="0">Objective Global Folder:01. DAFWA:3.0 Template Library:Accessible External Use</value>
    </field>
    <field name="Objective-Parent">
      <value order="0">Accessible External Use</value>
    </field>
    <field name="Objective-State">
      <value order="0">Published</value>
    </field>
    <field name="Objective-VersionId">
      <value order="0">vA1152864</value>
    </field>
    <field name="Objective-Version">
      <value order="0">5.0</value>
    </field>
    <field name="Objective-VersionNumber">
      <value order="0">5</value>
    </field>
    <field name="Objective-VersionComment">
      <value order="0"/>
    </field>
    <field name="Objective-FileNumber">
      <value order="0"/>
    </field>
    <field name="Objective-Classification">
      <value order="0">Internal Information</value>
    </field>
    <field name="Objective-Caveats">
      <value order="0"/>
    </field>
  </systemFields>
  <catalogues>
    <catalogue name="Document (Electronic) - Default Type Catalogue" type="type" ori="id:cA20">
      <field name="Objective-Allow Intranet Search">
        <value order="0">Y</value>
      </field>
      <field name="Objective-Date Written">
        <value order="0">2014-06-16T16:00:00Z</value>
      </field>
      <field name="Objective-Organisation">
        <value order="0"/>
      </field>
      <field name="Objective-Connect Creator">
        <value order="0"/>
      </field>
      <field name="Objective-Abstract / descriptors">
        <value order="0"/>
      </field>
      <field name="Objective-Author (if other than you)">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1B19CC5A53E63547B0DF9A0453759677" ma:contentTypeVersion="13" ma:contentTypeDescription="Create a new document." ma:contentTypeScope="" ma:versionID="eb06e0cb9712035697daf5a03e5d6959">
  <xsd:schema xmlns:xsd="http://www.w3.org/2001/XMLSchema" xmlns:xs="http://www.w3.org/2001/XMLSchema" xmlns:p="http://schemas.microsoft.com/office/2006/metadata/properties" xmlns:ns2="53042840-a775-42cc-ac23-ae1845e02dc1" xmlns:ns3="60b3770c-e31e-4e61-9bda-497e95a0836b" targetNamespace="http://schemas.microsoft.com/office/2006/metadata/properties" ma:root="true" ma:fieldsID="3661a1ff0e0d427a54d87a44aec3680f" ns2:_="" ns3:_="">
    <xsd:import namespace="53042840-a775-42cc-ac23-ae1845e02dc1"/>
    <xsd:import namespace="60b3770c-e31e-4e61-9bda-497e95a083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42840-a775-42cc-ac23-ae1845e02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b3770c-e31e-4e61-9bda-497e95a083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506B6B9CBD2E3BCEE0530BDC010A1885"/>
  </ds:schemaRefs>
</ds:datastoreItem>
</file>

<file path=customXml/itemProps2.xml><?xml version="1.0" encoding="utf-8"?>
<ds:datastoreItem xmlns:ds="http://schemas.openxmlformats.org/officeDocument/2006/customXml" ds:itemID="{32F3345B-54D6-4296-8DC5-9AAA6B32502D}"/>
</file>

<file path=customXml/itemProps3.xml><?xml version="1.0" encoding="utf-8"?>
<ds:datastoreItem xmlns:ds="http://schemas.openxmlformats.org/officeDocument/2006/customXml" ds:itemID="{C8F0F168-D60B-452F-8381-92DF461CB0FD}"/>
</file>

<file path=customXml/itemProps4.xml><?xml version="1.0" encoding="utf-8"?>
<ds:datastoreItem xmlns:ds="http://schemas.openxmlformats.org/officeDocument/2006/customXml" ds:itemID="{EE73CFB3-6958-4B89-A7F4-83E7E312BD4E}"/>
</file>

<file path=docProps/app.xml><?xml version="1.0" encoding="utf-8"?>
<Properties xmlns="http://schemas.openxmlformats.org/officeDocument/2006/extended-properties" xmlns:vt="http://schemas.openxmlformats.org/officeDocument/2006/docPropsVTypes">
  <Template>DPIRD Presentation</Template>
  <TotalTime>2835</TotalTime>
  <Words>1831</Words>
  <Application>Microsoft Office PowerPoint</Application>
  <PresentationFormat>On-screen Show (4:3)</PresentationFormat>
  <Paragraphs>261</Paragraphs>
  <Slides>23</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Cambria</vt:lpstr>
      <vt:lpstr>Wingdings</vt:lpstr>
      <vt:lpstr>DPIRD title sides</vt:lpstr>
      <vt:lpstr>DPIRD content slides</vt:lpstr>
      <vt:lpstr>DPIRD blue content slides</vt:lpstr>
      <vt:lpstr>Office Theme</vt:lpstr>
      <vt:lpstr>PowerPoint Presentation</vt:lpstr>
      <vt:lpstr>PowerPoint Presentation</vt:lpstr>
      <vt:lpstr>PowerPoint Presentation</vt:lpstr>
      <vt:lpstr>How do we measure Carbon emissions? </vt:lpstr>
      <vt:lpstr>PowerPoint Presentation</vt:lpstr>
      <vt:lpstr>PowerPoint Presentation</vt:lpstr>
      <vt:lpstr>PowerPoint Presentation</vt:lpstr>
      <vt:lpstr>PowerPoint Presentation</vt:lpstr>
      <vt:lpstr>PowerPoint Presentation</vt:lpstr>
      <vt:lpstr>PowerPoint Presentation</vt:lpstr>
      <vt:lpstr>Questions around LULUC – what are the big levers?</vt:lpstr>
      <vt:lpstr>What is a Life Cycle Assessment (LCA)?</vt:lpstr>
      <vt:lpstr>Relative contribution of the supply chain to the carbon footprint of fresh products on the supermarket shelf</vt:lpstr>
      <vt:lpstr>Fresh food GHG emissions at the supermarket</vt:lpstr>
      <vt:lpstr>On farm Carbon Accounting</vt:lpstr>
      <vt:lpstr>PowerPoint Presentation</vt:lpstr>
      <vt:lpstr>PowerPoint Presentation</vt:lpstr>
      <vt:lpstr>Carbon Accounting Tools for Producers</vt:lpstr>
      <vt:lpstr>Useful and thought provoking podcasts</vt:lpstr>
      <vt:lpstr>Thank you</vt:lpstr>
      <vt:lpstr>Potential strategies with anti-methanogenics Emissions reduction potential of using Asparagopsis in t CO2‑e</vt:lpstr>
      <vt:lpstr>PowerPoint Presentation</vt:lpstr>
      <vt:lpstr>Nett Emissions 2019</vt:lpstr>
    </vt:vector>
  </TitlesOfParts>
  <Company>Department of Agriculture and Food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instructions for use</dc:title>
  <dc:creator>Mandy Curnow</dc:creator>
  <cp:lastModifiedBy>Mandy Curnow</cp:lastModifiedBy>
  <cp:revision>174</cp:revision>
  <cp:lastPrinted>2021-03-10T06:01:11Z</cp:lastPrinted>
  <dcterms:created xsi:type="dcterms:W3CDTF">2021-03-10T02:48:22Z</dcterms:created>
  <dcterms:modified xsi:type="dcterms:W3CDTF">2022-02-09T05:23:52Z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A361098</vt:lpwstr>
  </property>
  <property fmtid="{D5CDD505-2E9C-101B-9397-08002B2CF9AE}" pid="4" name="Objective-Title">
    <vt:lpwstr>Accessible template - DAFWA PowerPoint</vt:lpwstr>
  </property>
  <property fmtid="{D5CDD505-2E9C-101B-9397-08002B2CF9AE}" pid="5" name="Objective-Comment">
    <vt:lpwstr/>
  </property>
  <property fmtid="{D5CDD505-2E9C-101B-9397-08002B2CF9AE}" pid="6" name="Objective-CreationStamp">
    <vt:filetime>2014-06-17T01:34:06Z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2015-07-23T01:00:13Z</vt:filetime>
  </property>
  <property fmtid="{D5CDD505-2E9C-101B-9397-08002B2CF9AE}" pid="10" name="Objective-ModificationStamp">
    <vt:filetime>2015-07-23T01:00:13Z</vt:filetime>
  </property>
  <property fmtid="{D5CDD505-2E9C-101B-9397-08002B2CF9AE}" pid="11" name="Objective-Owner">
    <vt:lpwstr>FRANSSON Karolina</vt:lpwstr>
  </property>
  <property fmtid="{D5CDD505-2E9C-101B-9397-08002B2CF9AE}" pid="12" name="Objective-Path">
    <vt:lpwstr>Objective Global Folder:01. DAFWA:3.0 Template Library:Accessible External Use:</vt:lpwstr>
  </property>
  <property fmtid="{D5CDD505-2E9C-101B-9397-08002B2CF9AE}" pid="13" name="Objective-Parent">
    <vt:lpwstr>Accessible External Use</vt:lpwstr>
  </property>
  <property fmtid="{D5CDD505-2E9C-101B-9397-08002B2CF9AE}" pid="14" name="Objective-State">
    <vt:lpwstr>Published</vt:lpwstr>
  </property>
  <property fmtid="{D5CDD505-2E9C-101B-9397-08002B2CF9AE}" pid="15" name="Objective-Version">
    <vt:lpwstr>5.0</vt:lpwstr>
  </property>
  <property fmtid="{D5CDD505-2E9C-101B-9397-08002B2CF9AE}" pid="16" name="Objective-VersionNumber">
    <vt:r8>5</vt:r8>
  </property>
  <property fmtid="{D5CDD505-2E9C-101B-9397-08002B2CF9AE}" pid="17" name="Objective-VersionComment">
    <vt:lpwstr>Added slide 9 (large image or graph) as per referance on slide 10.</vt:lpwstr>
  </property>
  <property fmtid="{D5CDD505-2E9C-101B-9397-08002B2CF9AE}" pid="18" name="Objective-FileNumber">
    <vt:lpwstr/>
  </property>
  <property fmtid="{D5CDD505-2E9C-101B-9397-08002B2CF9AE}" pid="19" name="Objective-Classification">
    <vt:lpwstr>[Inherited - Internal Information]</vt:lpwstr>
  </property>
  <property fmtid="{D5CDD505-2E9C-101B-9397-08002B2CF9AE}" pid="20" name="Objective-Caveats">
    <vt:lpwstr/>
  </property>
  <property fmtid="{D5CDD505-2E9C-101B-9397-08002B2CF9AE}" pid="21" name="Objective-Date Written [system]">
    <vt:filetime>2014-06-16T16:00:00Z</vt:filetime>
  </property>
  <property fmtid="{D5CDD505-2E9C-101B-9397-08002B2CF9AE}" pid="22" name="Objective-Author (if other than you) [system]">
    <vt:lpwstr/>
  </property>
  <property fmtid="{D5CDD505-2E9C-101B-9397-08002B2CF9AE}" pid="23" name="Objective-Organisation [system]">
    <vt:lpwstr/>
  </property>
  <property fmtid="{D5CDD505-2E9C-101B-9397-08002B2CF9AE}" pid="24" name="Objective-Abstract / descriptors [system]">
    <vt:lpwstr/>
  </property>
  <property fmtid="{D5CDD505-2E9C-101B-9397-08002B2CF9AE}" pid="25" name="Objective-Allow Intranet Search [system]">
    <vt:bool>true</vt:bool>
  </property>
  <property fmtid="{D5CDD505-2E9C-101B-9397-08002B2CF9AE}" pid="26" name="Objective-Description">
    <vt:lpwstr/>
  </property>
  <property fmtid="{D5CDD505-2E9C-101B-9397-08002B2CF9AE}" pid="27" name="Objective-VersionId">
    <vt:lpwstr>vA1152864</vt:lpwstr>
  </property>
  <property fmtid="{D5CDD505-2E9C-101B-9397-08002B2CF9AE}" pid="28" name="Objective-Allow Intranet Search">
    <vt:lpwstr>Y</vt:lpwstr>
  </property>
  <property fmtid="{D5CDD505-2E9C-101B-9397-08002B2CF9AE}" pid="29" name="Objective-Date Written">
    <vt:filetime>2014-06-16T16:00:00Z</vt:filetime>
  </property>
  <property fmtid="{D5CDD505-2E9C-101B-9397-08002B2CF9AE}" pid="30" name="Objective-Organisation">
    <vt:lpwstr/>
  </property>
  <property fmtid="{D5CDD505-2E9C-101B-9397-08002B2CF9AE}" pid="31" name="Objective-Connect Creator">
    <vt:lpwstr/>
  </property>
  <property fmtid="{D5CDD505-2E9C-101B-9397-08002B2CF9AE}" pid="32" name="Objective-Abstract / descriptors">
    <vt:lpwstr/>
  </property>
  <property fmtid="{D5CDD505-2E9C-101B-9397-08002B2CF9AE}" pid="33" name="Objective-Author (if other than you)">
    <vt:lpwstr/>
  </property>
  <property fmtid="{D5CDD505-2E9C-101B-9397-08002B2CF9AE}" pid="34" name="Objective-Connect Creator [system]">
    <vt:lpwstr/>
  </property>
  <property fmtid="{D5CDD505-2E9C-101B-9397-08002B2CF9AE}" pid="35" name="ContentTypeId">
    <vt:lpwstr>0x0101001B19CC5A53E63547B0DF9A0453759677</vt:lpwstr>
  </property>
</Properties>
</file>